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31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8" r:id="rId22"/>
    <p:sldId id="279" r:id="rId23"/>
    <p:sldId id="280" r:id="rId24"/>
    <p:sldId id="283" r:id="rId25"/>
    <p:sldId id="285" r:id="rId26"/>
    <p:sldId id="286" r:id="rId27"/>
    <p:sldId id="290" r:id="rId28"/>
    <p:sldId id="292" r:id="rId29"/>
    <p:sldId id="293" r:id="rId30"/>
    <p:sldId id="297" r:id="rId31"/>
    <p:sldId id="299" r:id="rId32"/>
    <p:sldId id="301" r:id="rId33"/>
    <p:sldId id="302" r:id="rId34"/>
    <p:sldId id="303" r:id="rId35"/>
    <p:sldId id="305" r:id="rId36"/>
    <p:sldId id="307" r:id="rId37"/>
    <p:sldId id="308" r:id="rId38"/>
    <p:sldId id="309" r:id="rId39"/>
    <p:sldId id="310" r:id="rId40"/>
    <p:sldId id="311" r:id="rId41"/>
    <p:sldId id="312" r:id="rId42"/>
    <p:sldId id="313" r:id="rId43"/>
    <p:sldId id="314" r:id="rId44"/>
    <p:sldId id="315"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ru-RU" smtClean="0"/>
              <a:t>Образец заголовка</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6/9/2020</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ru-RU" smtClean="0"/>
              <a:t>Вставка рисунка</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t>6/9/2020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ru-RU" smtClean="0"/>
              <a:t>Образец заголовка</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t>6/9/2020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t>6/9/2020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ru-RU" smtClean="0"/>
              <a:t>Образец заголовка</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t>6/9/2020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48A87A34-81AB-432B-8DAE-1953F412C126}" type="datetimeFigureOut">
              <a:rPr lang="en-US" dirty="0"/>
              <a:t>6/9/2020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ru-RU" smtClean="0"/>
              <a:t>Вставка рисунка</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ru-RU" smtClean="0"/>
              <a:t>Вставка рисунка</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ru-RU" smtClean="0"/>
              <a:t>Вставка рисунка</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48A87A34-81AB-432B-8DAE-1953F412C126}" type="datetimeFigureOut">
              <a:rPr lang="en-US" dirty="0"/>
              <a:t>6/9/2020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ru-RU" smtClean="0"/>
              <a:t>Образец заголовка</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48A87A34-81AB-432B-8DAE-1953F412C126}" type="datetimeFigureOut">
              <a:rPr lang="en-US" dirty="0"/>
              <a:t>6/9/2020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6/9/2020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41410" y="3073397"/>
            <a:ext cx="4878391" cy="271780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3073397"/>
            <a:ext cx="4875210" cy="271780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6/9/2020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6/9/2020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6/9/2020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t>6/9/2020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t>6/9/2020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6/9/2020</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41412" y="1048588"/>
            <a:ext cx="4397239" cy="5151915"/>
          </a:xfrm>
        </p:spPr>
      </p:pic>
      <p:sp>
        <p:nvSpPr>
          <p:cNvPr id="4" name="Объект 3"/>
          <p:cNvSpPr>
            <a:spLocks noGrp="1"/>
          </p:cNvSpPr>
          <p:nvPr>
            <p:ph sz="half" idx="2"/>
          </p:nvPr>
        </p:nvSpPr>
        <p:spPr>
          <a:xfrm>
            <a:off x="5747657" y="748937"/>
            <a:ext cx="6313714" cy="5878286"/>
          </a:xfrm>
        </p:spPr>
        <p:txBody>
          <a:bodyPr>
            <a:normAutofit fontScale="92500" lnSpcReduction="10000"/>
          </a:bodyPr>
          <a:lstStyle/>
          <a:p>
            <a:pPr marL="0" indent="0" algn="ctr">
              <a:buNone/>
            </a:pPr>
            <a:r>
              <a:rPr lang="ru-RU" sz="3600" dirty="0" smtClean="0"/>
              <a:t>23 мая 2020 года </a:t>
            </a:r>
            <a:endParaRPr lang="ru-RU" sz="3600" dirty="0" smtClean="0"/>
          </a:p>
          <a:p>
            <a:pPr marL="0" indent="0" algn="ctr">
              <a:buNone/>
            </a:pPr>
            <a:endParaRPr lang="ru-RU" sz="3600" dirty="0" smtClean="0"/>
          </a:p>
          <a:p>
            <a:pPr marL="0" indent="0" algn="ctr">
              <a:buNone/>
            </a:pPr>
            <a:r>
              <a:rPr lang="ru-RU" sz="3600" dirty="0" smtClean="0"/>
              <a:t>Государственный Университет Морского и Речного Флота имени адмирала С.О. Макарова</a:t>
            </a:r>
            <a:r>
              <a:rPr lang="ru-RU" sz="3600" dirty="0" smtClean="0"/>
              <a:t> </a:t>
            </a:r>
          </a:p>
          <a:p>
            <a:pPr marL="0" indent="0" algn="ctr">
              <a:buNone/>
            </a:pPr>
            <a:r>
              <a:rPr lang="ru-RU" sz="3600" dirty="0" smtClean="0"/>
              <a:t>отмечает </a:t>
            </a:r>
            <a:r>
              <a:rPr lang="ru-RU" sz="3600" dirty="0" smtClean="0"/>
              <a:t>135-летие со дня рождения выдающегося океанолога Николая Николаевича Зубова</a:t>
            </a:r>
            <a:endParaRPr lang="ru-RU" sz="3600" dirty="0"/>
          </a:p>
        </p:txBody>
      </p:sp>
    </p:spTree>
    <p:extLst>
      <p:ext uri="{BB962C8B-B14F-4D97-AF65-F5344CB8AC3E}">
        <p14:creationId xmlns:p14="http://schemas.microsoft.com/office/powerpoint/2010/main" val="18442970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435430" y="313509"/>
            <a:ext cx="5584370" cy="6544491"/>
          </a:xfrm>
        </p:spPr>
        <p:txBody>
          <a:bodyPr>
            <a:normAutofit/>
          </a:bodyPr>
          <a:lstStyle/>
          <a:p>
            <a:pPr marL="0" indent="0">
              <a:buNone/>
            </a:pPr>
            <a:r>
              <a:rPr lang="ru-RU" sz="2600" dirty="0"/>
              <a:t>В академические годы он впервые начал серьезно интересоваться океаном, и немалую роль в этом новом увлечении сыграл преподававший в Морской академии Юлий Михайлович Шокальский. С этих пор устремления молодого офицера потекли по двум руслам: с одной стороны, продолжалось увлечение морской тактикой, с другой - появилась тяга к новой, по сути только еще зарождающейся науке - океанографии.</a:t>
            </a:r>
          </a:p>
          <a:p>
            <a:pPr marL="0" indent="0">
              <a:buNone/>
            </a:pPr>
            <a:endParaRPr lang="ru-RU" sz="2600" dirty="0"/>
          </a:p>
        </p:txBody>
      </p:sp>
      <p:pic>
        <p:nvPicPr>
          <p:cNvPr id="5" name="Объект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897593" y="1410789"/>
            <a:ext cx="5838704" cy="4150953"/>
          </a:xfrm>
        </p:spPr>
      </p:pic>
    </p:spTree>
    <p:extLst>
      <p:ext uri="{BB962C8B-B14F-4D97-AF65-F5344CB8AC3E}">
        <p14:creationId xmlns:p14="http://schemas.microsoft.com/office/powerpoint/2010/main" val="11710723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12535" y="1241584"/>
            <a:ext cx="5468077" cy="3453893"/>
          </a:xfrm>
        </p:spPr>
      </p:pic>
      <p:sp>
        <p:nvSpPr>
          <p:cNvPr id="4" name="Объект 3"/>
          <p:cNvSpPr>
            <a:spLocks noGrp="1"/>
          </p:cNvSpPr>
          <p:nvPr>
            <p:ph sz="half" idx="2"/>
          </p:nvPr>
        </p:nvSpPr>
        <p:spPr>
          <a:xfrm>
            <a:off x="6183086" y="1402080"/>
            <a:ext cx="5773783" cy="3622766"/>
          </a:xfrm>
        </p:spPr>
        <p:txBody>
          <a:bodyPr>
            <a:normAutofit fontScale="85000" lnSpcReduction="20000"/>
          </a:bodyPr>
          <a:lstStyle/>
          <a:p>
            <a:pPr marL="0" indent="0" algn="ctr">
              <a:buNone/>
            </a:pPr>
            <a:r>
              <a:rPr lang="ru-RU" dirty="0"/>
              <a:t>В декабре 1912 г. Н. Н. Зубову присваивают очередное звание - старшего лейтенанта. Однако последствия ранения и контузии сказывались долго. участились головные боли, и старший лейтенант Зубов подал рапорт об отставке. С большим удовлетворением он воспринимает новое назначение - гидрографическое судно «Бакан», где получает наконец возможность заняться исследованием океана. Далее следуют гидрографические работы на Балтике и рейс на Север, в Баренцево море. </a:t>
            </a:r>
          </a:p>
        </p:txBody>
      </p:sp>
      <p:sp>
        <p:nvSpPr>
          <p:cNvPr id="3" name="Прямоугольник 2"/>
          <p:cNvSpPr/>
          <p:nvPr/>
        </p:nvSpPr>
        <p:spPr>
          <a:xfrm>
            <a:off x="592183" y="5373189"/>
            <a:ext cx="10859587" cy="677108"/>
          </a:xfrm>
          <a:prstGeom prst="rect">
            <a:avLst/>
          </a:prstGeom>
        </p:spPr>
        <p:txBody>
          <a:bodyPr wrap="square">
            <a:spAutoFit/>
          </a:bodyPr>
          <a:lstStyle/>
          <a:p>
            <a:pPr algn="ctr"/>
            <a:r>
              <a:rPr lang="ru-RU" dirty="0"/>
              <a:t>Здесь им был сделан </a:t>
            </a:r>
            <a:r>
              <a:rPr lang="ru-RU" sz="2000" dirty="0"/>
              <a:t>первый</a:t>
            </a:r>
            <a:r>
              <a:rPr lang="ru-RU" dirty="0"/>
              <a:t> скромный вклад в гидрографию - произведена опись и мензульная съемка губы </a:t>
            </a:r>
            <a:r>
              <a:rPr lang="ru-RU" dirty="0" err="1"/>
              <a:t>Митюшихи</a:t>
            </a:r>
            <a:r>
              <a:rPr lang="ru-RU" dirty="0"/>
              <a:t> на западном берегу Северного острова Новой Земли.</a:t>
            </a:r>
            <a:endParaRPr lang="ru-RU" dirty="0"/>
          </a:p>
        </p:txBody>
      </p:sp>
    </p:spTree>
    <p:extLst>
      <p:ext uri="{BB962C8B-B14F-4D97-AF65-F5344CB8AC3E}">
        <p14:creationId xmlns:p14="http://schemas.microsoft.com/office/powerpoint/2010/main" val="6868660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583475" y="365760"/>
            <a:ext cx="11225348" cy="6124493"/>
          </a:xfrm>
        </p:spPr>
        <p:txBody>
          <a:bodyPr>
            <a:normAutofit lnSpcReduction="10000"/>
          </a:bodyPr>
          <a:lstStyle/>
          <a:p>
            <a:pPr marL="0" indent="0">
              <a:buNone/>
            </a:pPr>
            <a:r>
              <a:rPr lang="ru-RU" dirty="0"/>
              <a:t>Тяготясь строевой службой, ссылаясь на участившиеся головные боли, быструю утомляемость и раздражительность, старший лейтенант Зубов подает рапорт и в 1913 г. выходит в отставку. Он переходит на гражданскую службу, в отдел торговых портов Министерства торговли и промышленности, с которым уже был связан, будучи военным гидрографом. Здесь Н. Н. Зубов разрабатывает основы гидрометеорологической службы для морских портов. Отсюда его командируют на стажировку в Берген, в Институт геофизики. В Бергене в то время существовала едва ли не первая школа океанографии, в которой сотрудничали Бьеркнес, </a:t>
            </a:r>
            <a:r>
              <a:rPr lang="ru-RU" dirty="0" err="1"/>
              <a:t>Гелланд-Ганзен</a:t>
            </a:r>
            <a:r>
              <a:rPr lang="ru-RU" dirty="0"/>
              <a:t> и  всемирно известный Нансен</a:t>
            </a:r>
            <a:r>
              <a:rPr lang="ru-RU" dirty="0" smtClean="0"/>
              <a:t>. </a:t>
            </a:r>
            <a:r>
              <a:rPr lang="ru-RU" dirty="0"/>
              <a:t>По возвращении в Россию Н. Н. Зубов читает лекции по гидрологии слушателям Гидрологических курсов при Министерстве торговли и лекции по тактической навигации для штурманских офицеров. Летом 1914 г. он возглавляет учебную экспедицию по Балтийскому морю на шхуне «Утро». Во время одного из выходов в море неожиданно погасли маяки - началась первая мировая война</a:t>
            </a:r>
            <a:r>
              <a:rPr lang="ru-RU" dirty="0" smtClean="0"/>
              <a:t>. </a:t>
            </a:r>
            <a:endParaRPr lang="ru-RU" dirty="0"/>
          </a:p>
        </p:txBody>
      </p:sp>
    </p:spTree>
    <p:extLst>
      <p:ext uri="{BB962C8B-B14F-4D97-AF65-F5344CB8AC3E}">
        <p14:creationId xmlns:p14="http://schemas.microsoft.com/office/powerpoint/2010/main" val="13158650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461554" y="1445623"/>
            <a:ext cx="4058195" cy="5042262"/>
          </a:xfrm>
        </p:spPr>
        <p:txBody>
          <a:bodyPr>
            <a:normAutofit lnSpcReduction="10000"/>
          </a:bodyPr>
          <a:lstStyle/>
          <a:p>
            <a:pPr marL="0" indent="0" algn="ctr">
              <a:buNone/>
            </a:pPr>
            <a:r>
              <a:rPr lang="ru-RU" dirty="0"/>
              <a:t>В октябре 1914 года Зубов вернулся на службу. Он флагманский штурманский офицер в штабе начальника дивизии подводных лодок Балтийского моря. В октябре следующего года подводная лодка «Кайман», на которой тогда находился старший лейтенант Зубов, захватила германский пароход и привела его в Або. </a:t>
            </a:r>
          </a:p>
        </p:txBody>
      </p:sp>
      <p:pic>
        <p:nvPicPr>
          <p:cNvPr id="5" name="Объект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58831" y="209006"/>
            <a:ext cx="7254496" cy="5277396"/>
          </a:xfrm>
        </p:spPr>
      </p:pic>
    </p:spTree>
    <p:extLst>
      <p:ext uri="{BB962C8B-B14F-4D97-AF65-F5344CB8AC3E}">
        <p14:creationId xmlns:p14="http://schemas.microsoft.com/office/powerpoint/2010/main" val="23664825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73090" y="635725"/>
            <a:ext cx="6061166" cy="4545875"/>
          </a:xfrm>
        </p:spPr>
      </p:pic>
      <p:sp>
        <p:nvSpPr>
          <p:cNvPr id="4" name="Объект 3"/>
          <p:cNvSpPr>
            <a:spLocks noGrp="1"/>
          </p:cNvSpPr>
          <p:nvPr>
            <p:ph sz="half" idx="2"/>
          </p:nvPr>
        </p:nvSpPr>
        <p:spPr>
          <a:xfrm>
            <a:off x="6801394" y="1672046"/>
            <a:ext cx="4946469" cy="3352800"/>
          </a:xfrm>
        </p:spPr>
        <p:txBody>
          <a:bodyPr>
            <a:normAutofit/>
          </a:bodyPr>
          <a:lstStyle/>
          <a:p>
            <a:pPr marL="0" indent="0" algn="ctr">
              <a:buNone/>
            </a:pPr>
            <a:r>
              <a:rPr lang="ru-RU" dirty="0"/>
              <a:t>За участие в этой операции Н. Зубов представлен к ордену Св. Анны 3-й степени с мечами и бантом, а в декабре 1915 года Н. Зубов произведён в капитаны 2-го ранга и командир эскадренного миноносца</a:t>
            </a:r>
            <a:r>
              <a:rPr lang="ru-RU" dirty="0" smtClean="0"/>
              <a:t>.</a:t>
            </a:r>
            <a:endParaRPr lang="ru-RU" dirty="0"/>
          </a:p>
        </p:txBody>
      </p:sp>
      <p:sp>
        <p:nvSpPr>
          <p:cNvPr id="3" name="Прямоугольник 2"/>
          <p:cNvSpPr/>
          <p:nvPr/>
        </p:nvSpPr>
        <p:spPr>
          <a:xfrm>
            <a:off x="1262062" y="5460274"/>
            <a:ext cx="10015537" cy="830997"/>
          </a:xfrm>
          <a:prstGeom prst="rect">
            <a:avLst/>
          </a:prstGeom>
        </p:spPr>
        <p:txBody>
          <a:bodyPr wrap="square">
            <a:spAutoFit/>
          </a:bodyPr>
          <a:lstStyle/>
          <a:p>
            <a:pPr algn="ctr"/>
            <a:r>
              <a:rPr lang="ru-RU" sz="2400" dirty="0"/>
              <a:t>В этом статусе он и встретился с грозными событиями Великой Октябрьской социалистической революции.</a:t>
            </a:r>
            <a:endParaRPr lang="ru-RU" sz="2400" dirty="0"/>
          </a:p>
        </p:txBody>
      </p:sp>
    </p:spTree>
    <p:extLst>
      <p:ext uri="{BB962C8B-B14F-4D97-AF65-F5344CB8AC3E}">
        <p14:creationId xmlns:p14="http://schemas.microsoft.com/office/powerpoint/2010/main" val="37184533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557350" y="618310"/>
            <a:ext cx="3849188" cy="4493622"/>
          </a:xfrm>
        </p:spPr>
        <p:txBody>
          <a:bodyPr/>
          <a:lstStyle/>
          <a:p>
            <a:pPr marL="0" indent="0" algn="ctr">
              <a:buNone/>
            </a:pPr>
            <a:r>
              <a:rPr lang="ru-RU" dirty="0"/>
              <a:t>Об этом периоде его жизни мы знаем плохо, ибо сам Николай Николаевич, по понятным причинам мало говорил об этом. А был он в это время офицером </a:t>
            </a:r>
            <a:r>
              <a:rPr lang="ru-RU" dirty="0" err="1"/>
              <a:t>Колчаковкой</a:t>
            </a:r>
            <a:r>
              <a:rPr lang="ru-RU" dirty="0"/>
              <a:t> армии, попав в неё по воинской повинности. </a:t>
            </a:r>
          </a:p>
        </p:txBody>
      </p:sp>
      <p:pic>
        <p:nvPicPr>
          <p:cNvPr id="5" name="Объект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245996" y="1798051"/>
            <a:ext cx="6646150" cy="4776920"/>
          </a:xfrm>
        </p:spPr>
      </p:pic>
    </p:spTree>
    <p:extLst>
      <p:ext uri="{BB962C8B-B14F-4D97-AF65-F5344CB8AC3E}">
        <p14:creationId xmlns:p14="http://schemas.microsoft.com/office/powerpoint/2010/main" val="5890261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53138" y="282067"/>
            <a:ext cx="6868696" cy="4176722"/>
          </a:xfrm>
        </p:spPr>
      </p:pic>
      <p:sp>
        <p:nvSpPr>
          <p:cNvPr id="4" name="Объект 3"/>
          <p:cNvSpPr>
            <a:spLocks noGrp="1"/>
          </p:cNvSpPr>
          <p:nvPr>
            <p:ph sz="half" idx="2"/>
          </p:nvPr>
        </p:nvSpPr>
        <p:spPr>
          <a:xfrm>
            <a:off x="7463246" y="282067"/>
            <a:ext cx="4093028" cy="6357272"/>
          </a:xfrm>
        </p:spPr>
        <p:txBody>
          <a:bodyPr>
            <a:noAutofit/>
          </a:bodyPr>
          <a:lstStyle/>
          <a:p>
            <a:pPr marL="0" indent="0" algn="ctr">
              <a:buNone/>
            </a:pPr>
            <a:r>
              <a:rPr lang="ru-RU" sz="1800" dirty="0"/>
              <a:t>Однако, в боевых действиях </a:t>
            </a:r>
            <a:r>
              <a:rPr lang="ru-RU" sz="1800" dirty="0" err="1" smtClean="0"/>
              <a:t>Колчаковских</a:t>
            </a:r>
            <a:r>
              <a:rPr lang="ru-RU" sz="1800" dirty="0" smtClean="0"/>
              <a:t> войск он </a:t>
            </a:r>
            <a:r>
              <a:rPr lang="ru-RU" sz="1800" dirty="0"/>
              <a:t>не участвовал, по причине чего после Гражданской войны был прощён руководством молодой советской республики и был принят сотрудником в </a:t>
            </a:r>
            <a:r>
              <a:rPr lang="ru-RU" sz="1800" dirty="0" err="1"/>
              <a:t>Плавморнин</a:t>
            </a:r>
            <a:r>
              <a:rPr lang="ru-RU" sz="1800" dirty="0"/>
              <a:t> (Плавучий морской научный институт), организованный декретом СНК в марте 1921 г., - первого океанологического научного учреждения в молодом Советском государстве. Вскоре </a:t>
            </a:r>
            <a:r>
              <a:rPr lang="ru-RU" sz="1800" dirty="0" err="1"/>
              <a:t>Плавморнин</a:t>
            </a:r>
            <a:r>
              <a:rPr lang="ru-RU" sz="1800" dirty="0"/>
              <a:t> получил в свое распоряжение недостроенное зверобойное судно &lt;Персей&gt;, которому суждено было стать первенцем советского научно-исследовательского флота. В августе 1923 г. &lt;Персей&gt; вышел в рейс. </a:t>
            </a:r>
            <a:r>
              <a:rPr lang="ru-RU" sz="1800" dirty="0" smtClean="0"/>
              <a:t>.</a:t>
            </a:r>
            <a:endParaRPr lang="ru-RU" sz="1800" dirty="0"/>
          </a:p>
        </p:txBody>
      </p:sp>
      <p:sp>
        <p:nvSpPr>
          <p:cNvPr id="3" name="Прямоугольник 2"/>
          <p:cNvSpPr/>
          <p:nvPr/>
        </p:nvSpPr>
        <p:spPr>
          <a:xfrm>
            <a:off x="583474" y="4781005"/>
            <a:ext cx="6104709" cy="1477328"/>
          </a:xfrm>
          <a:prstGeom prst="rect">
            <a:avLst/>
          </a:prstGeom>
        </p:spPr>
        <p:txBody>
          <a:bodyPr wrap="square">
            <a:spAutoFit/>
          </a:bodyPr>
          <a:lstStyle/>
          <a:p>
            <a:pPr algn="ctr"/>
            <a:r>
              <a:rPr lang="ru-RU" dirty="0"/>
              <a:t>Гидрологические работы на судне возглавлял Н. Н. Зубов. И здесь же он возобновил свою педагогическую деятельность, прерванную первой мировой войной, прививая любовь к морю молодым, начинающим исследователям</a:t>
            </a:r>
          </a:p>
        </p:txBody>
      </p:sp>
    </p:spTree>
    <p:extLst>
      <p:ext uri="{BB962C8B-B14F-4D97-AF65-F5344CB8AC3E}">
        <p14:creationId xmlns:p14="http://schemas.microsoft.com/office/powerpoint/2010/main" val="17715133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513807" y="418013"/>
            <a:ext cx="4458788" cy="6061164"/>
          </a:xfrm>
        </p:spPr>
        <p:txBody>
          <a:bodyPr>
            <a:normAutofit fontScale="92500"/>
          </a:bodyPr>
          <a:lstStyle/>
          <a:p>
            <a:pPr marL="0" indent="0">
              <a:buNone/>
            </a:pPr>
            <a:r>
              <a:rPr lang="ru-RU" dirty="0"/>
              <a:t>Каким он был в эти годы? Строгий и требовательный! Эти черты характера Н. Н. Зубова отмечали все, кто с ним когда-либо работал, а обижаться на него было трудно потому, что учитель был строг и требователен прежде всего к себе самому. </a:t>
            </a:r>
            <a:r>
              <a:rPr lang="ru-RU" dirty="0" smtClean="0"/>
              <a:t>Однако, эта </a:t>
            </a:r>
            <a:r>
              <a:rPr lang="ru-RU" dirty="0"/>
              <a:t>строгость к обучающимся не прошла для него стороной. На него был сделан донос, что по причине своего барства он придирается к выходцам из пролетарских и крестьянских семей. </a:t>
            </a:r>
          </a:p>
        </p:txBody>
      </p:sp>
      <p:pic>
        <p:nvPicPr>
          <p:cNvPr id="5" name="Объект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181537" y="418012"/>
            <a:ext cx="6564196" cy="4214947"/>
          </a:xfrm>
        </p:spPr>
      </p:pic>
      <p:sp>
        <p:nvSpPr>
          <p:cNvPr id="4" name="Прямоугольник 3"/>
          <p:cNvSpPr/>
          <p:nvPr/>
        </p:nvSpPr>
        <p:spPr>
          <a:xfrm>
            <a:off x="5224463" y="4997748"/>
            <a:ext cx="6521270" cy="1446550"/>
          </a:xfrm>
          <a:prstGeom prst="rect">
            <a:avLst/>
          </a:prstGeom>
        </p:spPr>
        <p:txBody>
          <a:bodyPr wrap="square">
            <a:spAutoFit/>
          </a:bodyPr>
          <a:lstStyle/>
          <a:p>
            <a:r>
              <a:rPr lang="ru-RU" sz="2200" dirty="0"/>
              <a:t>Времена тогда были сложные и одного доноса оказалось достаточно, чтобы действующий гидролог Зубов был сослан на г. Чердынь на Северном Урале.</a:t>
            </a:r>
            <a:endParaRPr lang="ru-RU" sz="2200" dirty="0"/>
          </a:p>
        </p:txBody>
      </p:sp>
    </p:spTree>
    <p:extLst>
      <p:ext uri="{BB962C8B-B14F-4D97-AF65-F5344CB8AC3E}">
        <p14:creationId xmlns:p14="http://schemas.microsoft.com/office/powerpoint/2010/main" val="14036060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00891" y="233922"/>
            <a:ext cx="6059579" cy="4430156"/>
          </a:xfrm>
        </p:spPr>
      </p:pic>
      <p:sp>
        <p:nvSpPr>
          <p:cNvPr id="4" name="Объект 3"/>
          <p:cNvSpPr>
            <a:spLocks noGrp="1"/>
          </p:cNvSpPr>
          <p:nvPr>
            <p:ph sz="half" idx="2"/>
          </p:nvPr>
        </p:nvSpPr>
        <p:spPr>
          <a:xfrm>
            <a:off x="7184571" y="618519"/>
            <a:ext cx="3862840" cy="6008704"/>
          </a:xfrm>
        </p:spPr>
        <p:txBody>
          <a:bodyPr>
            <a:normAutofit fontScale="92500" lnSpcReduction="10000"/>
          </a:bodyPr>
          <a:lstStyle/>
          <a:p>
            <a:pPr marL="0" indent="0">
              <a:buNone/>
            </a:pPr>
            <a:r>
              <a:rPr lang="ru-RU" dirty="0"/>
              <a:t>Однако, ссылка не остановила его научных интересов. Николай Николаевич создает учение о морских водах и льдах. В эти годы перед ним начинает вырисовываться в полном объеме сложнейшая проблема морских прогнозов для северных морей СССР, без решения которой было немыслимо интенсивное освоение Северного морского пути. Через четыре года, серьёзно предупредив, его отпускают</a:t>
            </a:r>
            <a:r>
              <a:rPr lang="ru-RU" dirty="0" smtClean="0"/>
              <a:t>. </a:t>
            </a:r>
            <a:endParaRPr lang="ru-RU" dirty="0"/>
          </a:p>
        </p:txBody>
      </p:sp>
      <p:sp>
        <p:nvSpPr>
          <p:cNvPr id="3" name="Прямоугольник 2"/>
          <p:cNvSpPr/>
          <p:nvPr/>
        </p:nvSpPr>
        <p:spPr>
          <a:xfrm>
            <a:off x="531223" y="5007429"/>
            <a:ext cx="6200503" cy="1446550"/>
          </a:xfrm>
          <a:prstGeom prst="rect">
            <a:avLst/>
          </a:prstGeom>
        </p:spPr>
        <p:txBody>
          <a:bodyPr wrap="square">
            <a:spAutoFit/>
          </a:bodyPr>
          <a:lstStyle/>
          <a:p>
            <a:r>
              <a:rPr lang="ru-RU" sz="2200" dirty="0"/>
              <a:t>Всё наработанное в </a:t>
            </a:r>
            <a:r>
              <a:rPr lang="ru-RU" sz="2200" dirty="0" err="1"/>
              <a:t>Чердыне</a:t>
            </a:r>
            <a:r>
              <a:rPr lang="ru-RU" sz="2200" dirty="0"/>
              <a:t> тут же перетекает в научные статьи по океанологии, которые одна за другой (более 20-и) печатаются в научных журналах и сборниках. </a:t>
            </a:r>
            <a:endParaRPr lang="ru-RU" sz="2200" dirty="0"/>
          </a:p>
        </p:txBody>
      </p:sp>
    </p:spTree>
    <p:extLst>
      <p:ext uri="{BB962C8B-B14F-4D97-AF65-F5344CB8AC3E}">
        <p14:creationId xmlns:p14="http://schemas.microsoft.com/office/powerpoint/2010/main" val="171148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1036320" y="1245326"/>
            <a:ext cx="4946469" cy="4998720"/>
          </a:xfrm>
        </p:spPr>
        <p:txBody>
          <a:bodyPr>
            <a:normAutofit/>
          </a:bodyPr>
          <a:lstStyle/>
          <a:p>
            <a:pPr marL="0" indent="0">
              <a:buNone/>
            </a:pPr>
            <a:r>
              <a:rPr lang="ru-RU" dirty="0"/>
              <a:t>Однако в 1930-м году его снова арестовывают. Он попадает в процесс по делу «</a:t>
            </a:r>
            <a:r>
              <a:rPr lang="ru-RU" dirty="0" err="1"/>
              <a:t>Промпартии</a:t>
            </a:r>
            <a:r>
              <a:rPr lang="ru-RU" dirty="0"/>
              <a:t>» и около года проведёт в переполненной камере Бутырской тюрьмы в Москве. К счастью всё обошлось без трагических последствий, но испытанное тогда потрясение преследовало его до конца дней.</a:t>
            </a:r>
          </a:p>
        </p:txBody>
      </p:sp>
      <p:pic>
        <p:nvPicPr>
          <p:cNvPr id="5" name="Объект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979" y="1587636"/>
            <a:ext cx="5378675" cy="4177438"/>
          </a:xfrm>
        </p:spPr>
      </p:pic>
    </p:spTree>
    <p:extLst>
      <p:ext uri="{BB962C8B-B14F-4D97-AF65-F5344CB8AC3E}">
        <p14:creationId xmlns:p14="http://schemas.microsoft.com/office/powerpoint/2010/main" val="18726274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Grp="1" noChangeAspect="1"/>
          </p:cNvPicPr>
          <p:nvPr>
            <p:ph type="pic" idx="1"/>
          </p:nvPr>
        </p:nvPicPr>
        <p:blipFill>
          <a:blip r:embed="rId2">
            <a:extLst>
              <a:ext uri="{28A0092B-C50C-407E-A947-70E740481C1C}">
                <a14:useLocalDpi xmlns:a14="http://schemas.microsoft.com/office/drawing/2010/main" val="0"/>
              </a:ext>
            </a:extLst>
          </a:blip>
          <a:srcRect l="30107" r="30107"/>
          <a:stretch>
            <a:fillRect/>
          </a:stretch>
        </p:blipFill>
        <p:spPr>
          <a:xfrm>
            <a:off x="7755190" y="931819"/>
            <a:ext cx="3666690" cy="5181599"/>
          </a:xfrm>
        </p:spPr>
      </p:pic>
      <p:sp>
        <p:nvSpPr>
          <p:cNvPr id="6" name="Текст 5"/>
          <p:cNvSpPr>
            <a:spLocks noGrp="1"/>
          </p:cNvSpPr>
          <p:nvPr>
            <p:ph type="body" sz="half" idx="2"/>
          </p:nvPr>
        </p:nvSpPr>
        <p:spPr>
          <a:xfrm>
            <a:off x="714103" y="539930"/>
            <a:ext cx="6731726" cy="6008915"/>
          </a:xfrm>
        </p:spPr>
        <p:txBody>
          <a:bodyPr>
            <a:normAutofit fontScale="85000" lnSpcReduction="10000"/>
          </a:bodyPr>
          <a:lstStyle/>
          <a:p>
            <a:endParaRPr lang="ru-RU" dirty="0" smtClean="0"/>
          </a:p>
          <a:p>
            <a:r>
              <a:rPr lang="ru-RU" sz="2400" dirty="0" smtClean="0"/>
              <a:t>У </a:t>
            </a:r>
            <a:r>
              <a:rPr lang="ru-RU" sz="2400" dirty="0"/>
              <a:t>древней стены на старой территории Новодевичьего кладбища стоит строгая плита из полированного лабрадорита - маленький бронзовый кораблик, распустив паруса, неизменно стремится вперед. Вечный покой и вечное движение. Размашистый автограф: "Н. Зубов", годы жизни: "1885-1960" и скупые строчки: "Профессор, доктор географических наук, инженер-контр-адмирал, заслуженный деятель науки и техники РСФСР"... И каждый год весенним майским днем у этого скромного надгробия собирается большая группа людей, в которой можно встретить капитана дальнего плавания и известного полярного летчика, пожилого профессора и совсем еще юных студентов. Но здесь все они только его ученики, и все они приходят сюда в его день рождения, чтобы снова и снова вспомнить Николая Николаевича Зубова - полярного исследователя, океанолога, географа.</a:t>
            </a:r>
          </a:p>
          <a:p>
            <a:endParaRPr lang="ru-RU" dirty="0"/>
          </a:p>
        </p:txBody>
      </p:sp>
    </p:spTree>
    <p:extLst>
      <p:ext uri="{BB962C8B-B14F-4D97-AF65-F5344CB8AC3E}">
        <p14:creationId xmlns:p14="http://schemas.microsoft.com/office/powerpoint/2010/main" val="15968749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35171" y="495648"/>
            <a:ext cx="5891213" cy="4267941"/>
          </a:xfrm>
        </p:spPr>
      </p:pic>
      <p:sp>
        <p:nvSpPr>
          <p:cNvPr id="4" name="Текст 3"/>
          <p:cNvSpPr>
            <a:spLocks noGrp="1"/>
          </p:cNvSpPr>
          <p:nvPr>
            <p:ph type="body" sz="half" idx="2"/>
          </p:nvPr>
        </p:nvSpPr>
        <p:spPr>
          <a:xfrm>
            <a:off x="365761" y="2255519"/>
            <a:ext cx="4911634" cy="4310743"/>
          </a:xfrm>
        </p:spPr>
        <p:txBody>
          <a:bodyPr>
            <a:normAutofit/>
          </a:bodyPr>
          <a:lstStyle/>
          <a:p>
            <a:pPr algn="ctr"/>
            <a:r>
              <a:rPr lang="ru-RU" sz="2400" dirty="0"/>
              <a:t>Но через некоторое время жизнь берёт своё. В начале 30-х годов Н. Н. Зубов разрабатывает научные программы, по которым организует и проводит две арктические экспедиции в высоких широтах Баренцева моря, занявшие видное место в истории арктического мореплавания.</a:t>
            </a:r>
          </a:p>
        </p:txBody>
      </p:sp>
    </p:spTree>
    <p:extLst>
      <p:ext uri="{BB962C8B-B14F-4D97-AF65-F5344CB8AC3E}">
        <p14:creationId xmlns:p14="http://schemas.microsoft.com/office/powerpoint/2010/main" val="39133993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28403" y="219996"/>
            <a:ext cx="5571506" cy="3943581"/>
          </a:xfrm>
        </p:spPr>
      </p:pic>
      <p:sp>
        <p:nvSpPr>
          <p:cNvPr id="4" name="Объект 3"/>
          <p:cNvSpPr>
            <a:spLocks noGrp="1"/>
          </p:cNvSpPr>
          <p:nvPr>
            <p:ph sz="half" idx="2"/>
          </p:nvPr>
        </p:nvSpPr>
        <p:spPr>
          <a:xfrm>
            <a:off x="6383382" y="219996"/>
            <a:ext cx="5521235" cy="6638004"/>
          </a:xfrm>
        </p:spPr>
        <p:txBody>
          <a:bodyPr>
            <a:noAutofit/>
          </a:bodyPr>
          <a:lstStyle/>
          <a:p>
            <a:pPr marL="0" indent="0">
              <a:buNone/>
            </a:pPr>
            <a:r>
              <a:rPr lang="ru-RU" sz="2000" dirty="0"/>
              <a:t>Вызывают восхищение те чрезвычайно скромные средства, с которыми удалось получить важные научные результаты. И прежде всего сам корабль. Это был 100-тонный, деревянный, моторно-парусный бот «Н. </a:t>
            </a:r>
            <a:r>
              <a:rPr lang="ru-RU" sz="2000" dirty="0" err="1"/>
              <a:t>Книпович</a:t>
            </a:r>
            <a:r>
              <a:rPr lang="ru-RU" sz="2000" dirty="0"/>
              <a:t>», развивавший ход 7,5 узла и обладавший автономностью плавания в течение трех недель. Начальник экспедиции так описывал свое судно: «До чего же мал этот «</a:t>
            </a:r>
            <a:r>
              <a:rPr lang="ru-RU" sz="2000" dirty="0" err="1"/>
              <a:t>Книпович</a:t>
            </a:r>
            <a:r>
              <a:rPr lang="ru-RU" sz="2000" dirty="0"/>
              <a:t>»!.. В каютах койки поднимаются одна над другой, как вагоне, но все помещение и койки уже и ниже, чем двухместное купе. Я небольшого роста, но когда я вытягиваюсь, то почти достаю головой и ногами до концов моей койки&gt;. </a:t>
            </a:r>
          </a:p>
        </p:txBody>
      </p:sp>
      <p:sp>
        <p:nvSpPr>
          <p:cNvPr id="3" name="Прямоугольник 2"/>
          <p:cNvSpPr/>
          <p:nvPr/>
        </p:nvSpPr>
        <p:spPr>
          <a:xfrm>
            <a:off x="313509" y="4127863"/>
            <a:ext cx="5956662" cy="1938992"/>
          </a:xfrm>
          <a:prstGeom prst="rect">
            <a:avLst/>
          </a:prstGeom>
        </p:spPr>
        <p:txBody>
          <a:bodyPr wrap="square">
            <a:spAutoFit/>
          </a:bodyPr>
          <a:lstStyle/>
          <a:p>
            <a:r>
              <a:rPr lang="ru-RU" sz="2000" dirty="0"/>
              <a:t>И далее: «Теснота на «</a:t>
            </a:r>
            <a:r>
              <a:rPr lang="ru-RU" sz="2000" dirty="0" err="1"/>
              <a:t>Книповиче</a:t>
            </a:r>
            <a:r>
              <a:rPr lang="ru-RU" sz="2000" dirty="0"/>
              <a:t>», по-видимому, чрезмерна... нельзя нигде сдвинуться с места, чтобы кого-нибудь да не побеспокоить. Такая же теснота и в лабораториях. Уголок, где будут производиться определения растворенного в воде кислорода, не больше будки телефона-автомата». </a:t>
            </a:r>
            <a:endParaRPr lang="ru-RU" sz="2000" dirty="0"/>
          </a:p>
        </p:txBody>
      </p:sp>
    </p:spTree>
    <p:extLst>
      <p:ext uri="{BB962C8B-B14F-4D97-AF65-F5344CB8AC3E}">
        <p14:creationId xmlns:p14="http://schemas.microsoft.com/office/powerpoint/2010/main" val="22122528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1141410" y="618518"/>
            <a:ext cx="4878389" cy="6121916"/>
          </a:xfrm>
        </p:spPr>
        <p:txBody>
          <a:bodyPr>
            <a:normAutofit fontScale="92500" lnSpcReduction="20000"/>
          </a:bodyPr>
          <a:lstStyle/>
          <a:p>
            <a:pPr marL="0" indent="0" algn="ctr">
              <a:buNone/>
            </a:pPr>
            <a:r>
              <a:rPr lang="ru-RU" dirty="0"/>
              <a:t>И вот на этой скорлупке 4 сентября 1930 г. экспедиция выходит в Арктику – «тогда, когда оттуда уже возвращаются даже птицы»! Однако, «</a:t>
            </a:r>
            <a:r>
              <a:rPr lang="ru-RU" dirty="0" err="1"/>
              <a:t>Книпович</a:t>
            </a:r>
            <a:r>
              <a:rPr lang="ru-RU" dirty="0"/>
              <a:t>» поднялся в свободном плавании выше 81° с. ш. В этом рейсе была выполнена обширная программа гидрологических работ, направленная на исследование путей миграций промысловых рыб, условий их кормежки и других вопросов, важных для развивавшейся рыбной промышленности Севера. Экспедиция была описана Н. Н. Зубовым в тоненькой книжке &lt;20 дней на ледовом море&gt;, ставшей теперь библиографической редкостью. </a:t>
            </a:r>
          </a:p>
        </p:txBody>
      </p:sp>
      <p:pic>
        <p:nvPicPr>
          <p:cNvPr id="5" name="Объект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757851" y="472151"/>
            <a:ext cx="4406537" cy="5983433"/>
          </a:xfrm>
        </p:spPr>
      </p:pic>
    </p:spTree>
    <p:extLst>
      <p:ext uri="{BB962C8B-B14F-4D97-AF65-F5344CB8AC3E}">
        <p14:creationId xmlns:p14="http://schemas.microsoft.com/office/powerpoint/2010/main" val="33325518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57944" y="299238"/>
            <a:ext cx="4060650" cy="6014476"/>
          </a:xfrm>
        </p:spPr>
      </p:pic>
      <p:sp>
        <p:nvSpPr>
          <p:cNvPr id="4" name="Объект 3"/>
          <p:cNvSpPr>
            <a:spLocks noGrp="1"/>
          </p:cNvSpPr>
          <p:nvPr>
            <p:ph sz="half" idx="2"/>
          </p:nvPr>
        </p:nvSpPr>
        <p:spPr>
          <a:xfrm>
            <a:off x="5286104" y="618518"/>
            <a:ext cx="5869576" cy="5965162"/>
          </a:xfrm>
        </p:spPr>
        <p:txBody>
          <a:bodyPr>
            <a:normAutofit fontScale="92500"/>
          </a:bodyPr>
          <a:lstStyle/>
          <a:p>
            <a:pPr marL="0" indent="0" algn="ctr">
              <a:buNone/>
            </a:pPr>
            <a:r>
              <a:rPr lang="ru-RU" dirty="0"/>
              <a:t>Особенно знаменитым стало высокоширотное плавание «</a:t>
            </a:r>
            <a:r>
              <a:rPr lang="ru-RU" dirty="0" err="1"/>
              <a:t>Книповича</a:t>
            </a:r>
            <a:r>
              <a:rPr lang="ru-RU" dirty="0"/>
              <a:t>» в августе - сентябре 1932 г., выполненное согласно программе океанографических работ Второго Международного полярного года (МПГ), во время которого впервые в истории арктического мореплавания был обойден с севера с попутными гидрологическими работами архипелаг Земли Франца-Иосифа. И снова большой риск для «</a:t>
            </a:r>
            <a:r>
              <a:rPr lang="ru-RU" dirty="0" err="1"/>
              <a:t>Книповича</a:t>
            </a:r>
            <a:r>
              <a:rPr lang="ru-RU" dirty="0"/>
              <a:t>» - оказаться затертым тяжелыми льдами - обоснован ледовым прогнозом, сулившим редкие для этих широт благоприятные условия плавания.</a:t>
            </a:r>
          </a:p>
          <a:p>
            <a:pPr marL="0" indent="0" algn="ctr">
              <a:buNone/>
            </a:pPr>
            <a:endParaRPr lang="ru-RU" dirty="0"/>
          </a:p>
        </p:txBody>
      </p:sp>
    </p:spTree>
    <p:extLst>
      <p:ext uri="{BB962C8B-B14F-4D97-AF65-F5344CB8AC3E}">
        <p14:creationId xmlns:p14="http://schemas.microsoft.com/office/powerpoint/2010/main" val="28437404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75657" y="722812"/>
            <a:ext cx="9871754" cy="5677988"/>
          </a:xfrm>
        </p:spPr>
        <p:txBody>
          <a:bodyPr>
            <a:normAutofit/>
          </a:bodyPr>
          <a:lstStyle/>
          <a:p>
            <a:pPr marL="0" indent="0" algn="ctr">
              <a:buNone/>
            </a:pPr>
            <a:r>
              <a:rPr lang="ru-RU" dirty="0"/>
              <a:t>Тридцатые годы стали очень важным этапом в жизни Зубова, как ученого-</a:t>
            </a:r>
            <a:r>
              <a:rPr lang="ru-RU" dirty="0" err="1"/>
              <a:t>мореведа</a:t>
            </a:r>
            <a:r>
              <a:rPr lang="ru-RU" dirty="0"/>
              <a:t>. Им были опубликованы основы динамического метода расчета морских течений и практический метод расчета элементов зимней вертикальной циркуляции. В эти годы Николай Николаевич много работает на посту ученого секретаря Комитета по проведению второго МПГ в Советском Союзе. Успешно развивается педагогическая деятельность Н. Н. Зубова. С 1930 г. он читает лекции студентам Московского гидрометеорологического института. В это время Н. Н. Зубов предлагает новое название науки о физических процессах в море «океанология» вместо прежнего чисто описательного термина «океанография</a:t>
            </a:r>
            <a:r>
              <a:rPr lang="ru-RU" dirty="0" smtClean="0"/>
              <a:t>». </a:t>
            </a:r>
            <a:endParaRPr lang="ru-RU" dirty="0"/>
          </a:p>
        </p:txBody>
      </p:sp>
    </p:spTree>
    <p:extLst>
      <p:ext uri="{BB962C8B-B14F-4D97-AF65-F5344CB8AC3E}">
        <p14:creationId xmlns:p14="http://schemas.microsoft.com/office/powerpoint/2010/main" val="39585407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1141410" y="618518"/>
            <a:ext cx="4878389" cy="6060956"/>
          </a:xfrm>
        </p:spPr>
        <p:txBody>
          <a:bodyPr>
            <a:normAutofit fontScale="85000" lnSpcReduction="10000"/>
          </a:bodyPr>
          <a:lstStyle/>
          <a:p>
            <a:pPr marL="0" indent="0" algn="ctr">
              <a:buNone/>
            </a:pPr>
            <a:r>
              <a:rPr lang="ru-RU" dirty="0"/>
              <a:t>В 1932 г. было организовано Главное управление Северного морского пути, началось развернутое, планомерное дальнейшее освоение важной полярной магистрали, расширение сети гидрометеорологических станций, строительство воздушных и морских портов, рудников и угольных шахт. Регулярные ледовые прогнозы в этой обстановке становились насущной необходимостью. Ведущие советские ученые - исследователи полярных морей объединили свои усилия в Межведомственном бюро ледовых прогнозов. Вместе с Н. Н. Зубовым здесь начали работать В. Ю. Визе, С. Д. Лаппо, Л. Ф. </a:t>
            </a:r>
            <a:r>
              <a:rPr lang="ru-RU" dirty="0" err="1"/>
              <a:t>Рудовиц</a:t>
            </a:r>
            <a:r>
              <a:rPr lang="ru-RU" dirty="0"/>
              <a:t>, В. В. </a:t>
            </a:r>
            <a:r>
              <a:rPr lang="ru-RU" dirty="0" err="1"/>
              <a:t>Шулейкин</a:t>
            </a:r>
            <a:r>
              <a:rPr lang="ru-RU" dirty="0"/>
              <a:t>.</a:t>
            </a:r>
          </a:p>
        </p:txBody>
      </p:sp>
      <p:pic>
        <p:nvPicPr>
          <p:cNvPr id="5" name="Объект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407331" y="740230"/>
            <a:ext cx="5514703" cy="3586918"/>
          </a:xfrm>
        </p:spPr>
      </p:pic>
    </p:spTree>
    <p:extLst>
      <p:ext uri="{BB962C8B-B14F-4D97-AF65-F5344CB8AC3E}">
        <p14:creationId xmlns:p14="http://schemas.microsoft.com/office/powerpoint/2010/main" val="22849203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73342" y="330927"/>
            <a:ext cx="5998858" cy="3814354"/>
          </a:xfrm>
        </p:spPr>
      </p:pic>
      <p:sp>
        <p:nvSpPr>
          <p:cNvPr id="4" name="Объект 3"/>
          <p:cNvSpPr>
            <a:spLocks noGrp="1"/>
          </p:cNvSpPr>
          <p:nvPr>
            <p:ph sz="half" idx="2"/>
          </p:nvPr>
        </p:nvSpPr>
        <p:spPr>
          <a:xfrm>
            <a:off x="6172200" y="418011"/>
            <a:ext cx="4875211" cy="6296298"/>
          </a:xfrm>
        </p:spPr>
        <p:txBody>
          <a:bodyPr>
            <a:normAutofit/>
          </a:bodyPr>
          <a:lstStyle/>
          <a:p>
            <a:pPr marL="0" indent="0" algn="ctr">
              <a:buNone/>
            </a:pPr>
            <a:r>
              <a:rPr lang="ru-RU" dirty="0" smtClean="0"/>
              <a:t>Это </a:t>
            </a:r>
            <a:r>
              <a:rPr lang="ru-RU" dirty="0"/>
              <a:t>судно считалось лучшим из серии ледокольных пароходов, сочетавших неплохие по тем временам качества ледокола (ломало метровый лед) с довольно высокой грузоподъемностью. Руководил походом «Садко» Г. А. Ушаков, возглавлявший в 1930-1932 гг. уникальную экспедицию на Северную Землю, результатом которой стало составление первой карты прежде неведомого архипелага. </a:t>
            </a:r>
          </a:p>
        </p:txBody>
      </p:sp>
      <p:sp>
        <p:nvSpPr>
          <p:cNvPr id="3" name="Прямоугольник 2"/>
          <p:cNvSpPr/>
          <p:nvPr/>
        </p:nvSpPr>
        <p:spPr>
          <a:xfrm>
            <a:off x="627016" y="4572000"/>
            <a:ext cx="5364481" cy="1200329"/>
          </a:xfrm>
          <a:prstGeom prst="rect">
            <a:avLst/>
          </a:prstGeom>
        </p:spPr>
        <p:txBody>
          <a:bodyPr wrap="square">
            <a:spAutoFit/>
          </a:bodyPr>
          <a:lstStyle/>
          <a:p>
            <a:r>
              <a:rPr lang="ru-RU" dirty="0"/>
              <a:t>Годом позже Н. Н. Зубов - научный руководитель экспедиции на ледокольном пароходе «Садко», которая вошла в историю под названием Первой высокоширотной. </a:t>
            </a:r>
          </a:p>
        </p:txBody>
      </p:sp>
    </p:spTree>
    <p:extLst>
      <p:ext uri="{BB962C8B-B14F-4D97-AF65-F5344CB8AC3E}">
        <p14:creationId xmlns:p14="http://schemas.microsoft.com/office/powerpoint/2010/main" val="23255135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41412" y="1410789"/>
            <a:ext cx="9905999" cy="4380412"/>
          </a:xfrm>
        </p:spPr>
        <p:txBody>
          <a:bodyPr/>
          <a:lstStyle/>
          <a:p>
            <a:pPr marL="0" indent="0" algn="ctr">
              <a:buNone/>
            </a:pPr>
            <a:r>
              <a:rPr lang="ru-RU" dirty="0"/>
              <a:t>О задачах экспедиции Н. Н. Зубов писал: &lt;Сбор данных для прогнозов являлся первой задачей экспедиции. Второй задачей экспедиции было изучение морских льдов во всех отношениях - физическом, химическом, биологическом, механическом и в навигационном. И наконец, третьей задачей явилось изучение поведения корабля среди льдов и в море, в особенности исследование ледовых свойств корабля&gt;.</a:t>
            </a:r>
          </a:p>
        </p:txBody>
      </p:sp>
    </p:spTree>
    <p:extLst>
      <p:ext uri="{BB962C8B-B14F-4D97-AF65-F5344CB8AC3E}">
        <p14:creationId xmlns:p14="http://schemas.microsoft.com/office/powerpoint/2010/main" val="4376711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200297" y="435430"/>
            <a:ext cx="5680165" cy="6209210"/>
          </a:xfrm>
        </p:spPr>
        <p:txBody>
          <a:bodyPr>
            <a:normAutofit fontScale="92500" lnSpcReduction="10000"/>
          </a:bodyPr>
          <a:lstStyle/>
          <a:p>
            <a:pPr marL="0" indent="0" algn="ctr">
              <a:buNone/>
            </a:pPr>
            <a:r>
              <a:rPr lang="ru-RU" dirty="0"/>
              <a:t>На картах арктических морей в те годы было много белых пятен, и оставались пространства, по которым еще никто никогда не плавал. Существовали и мифические &lt;земли&gt;, нанесенные по сообщениям, догадкам и предположениям капитанов, землепроходцев, охотников, ученых. Одну из таких загадок представляла так называемая Земля </a:t>
            </a:r>
            <a:r>
              <a:rPr lang="ru-RU" dirty="0" err="1"/>
              <a:t>Джиллиса</a:t>
            </a:r>
            <a:r>
              <a:rPr lang="ru-RU" dirty="0"/>
              <a:t>. Это сегодня можно со снисходительной улыбкой человека эпохи космических полетов читать о бытовавших много лет назад географических заблуждениях, а тогда, большой романтик моря, Николай Николаевич искренне и очень долго верил в существование «Земли </a:t>
            </a:r>
            <a:r>
              <a:rPr lang="ru-RU" dirty="0" err="1"/>
              <a:t>Джиллиса</a:t>
            </a:r>
            <a:r>
              <a:rPr lang="ru-RU" dirty="0"/>
              <a:t>».</a:t>
            </a:r>
          </a:p>
        </p:txBody>
      </p:sp>
      <p:pic>
        <p:nvPicPr>
          <p:cNvPr id="5" name="Объект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857457" y="905690"/>
            <a:ext cx="6085433" cy="4920343"/>
          </a:xfrm>
        </p:spPr>
      </p:pic>
    </p:spTree>
    <p:extLst>
      <p:ext uri="{BB962C8B-B14F-4D97-AF65-F5344CB8AC3E}">
        <p14:creationId xmlns:p14="http://schemas.microsoft.com/office/powerpoint/2010/main" val="16986219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01487" y="461895"/>
            <a:ext cx="4014650" cy="6112306"/>
          </a:xfrm>
        </p:spPr>
      </p:pic>
      <p:sp>
        <p:nvSpPr>
          <p:cNvPr id="4" name="Объект 3"/>
          <p:cNvSpPr>
            <a:spLocks noGrp="1"/>
          </p:cNvSpPr>
          <p:nvPr>
            <p:ph sz="half" idx="2"/>
          </p:nvPr>
        </p:nvSpPr>
        <p:spPr>
          <a:xfrm>
            <a:off x="5617030" y="357051"/>
            <a:ext cx="5430382" cy="6618515"/>
          </a:xfrm>
        </p:spPr>
        <p:txBody>
          <a:bodyPr>
            <a:normAutofit fontScale="70000" lnSpcReduction="20000"/>
          </a:bodyPr>
          <a:lstStyle/>
          <a:p>
            <a:pPr marL="0" indent="0" algn="ctr">
              <a:buNone/>
            </a:pPr>
            <a:r>
              <a:rPr lang="ru-RU" dirty="0"/>
              <a:t>Э. </a:t>
            </a:r>
            <a:r>
              <a:rPr lang="ru-RU" dirty="0" err="1"/>
              <a:t>Виленский</a:t>
            </a:r>
            <a:r>
              <a:rPr lang="ru-RU" dirty="0"/>
              <a:t> и М. Черненко в своей книге «Высокие широты» так описывали происходившие события: &lt;В 1934 году «Персей» поднялся выше Семи Островов. Стояли дни исключительной видимости. Тогда снова на горизонте возник призрак «земли». Был ли это мираж или далекое изображение, поднятое рефракцией? Льды задержали судно. Пришлось повернуть к югу. Зубов ушел в каюту, заперся там и запретил при нем говорить о «земле». И вот на борту «Садко»: «Разговоры о «Земле </a:t>
            </a:r>
            <a:r>
              <a:rPr lang="ru-RU" dirty="0" err="1"/>
              <a:t>Джиллиса</a:t>
            </a:r>
            <a:r>
              <a:rPr lang="ru-RU" dirty="0"/>
              <a:t>» не прекращаются ни на минуту. Книги, содержащие сведения об истории этой «земли», путешествуют из каюты в каюту. Завязываются яростные споры. Все почему-то верят, что «земля» есть, что мы ее увидим, нанесем на карту и прекратим затянувшийся двухсотлетний спор». Они все ощущали себя почти что Колумбами. И они открыли землю! Правда, совсем в другом районе. Это был остров, относящийся к типу островов - ледяных шапок, целиком состоящий из льда. Они назвали </a:t>
            </a:r>
            <a:r>
              <a:rPr lang="ru-RU" dirty="0" err="1"/>
              <a:t>еro</a:t>
            </a:r>
            <a:r>
              <a:rPr lang="ru-RU" dirty="0"/>
              <a:t> в честь начальника экспедиции - островом Ушакова. А «Земля </a:t>
            </a:r>
            <a:r>
              <a:rPr lang="ru-RU" dirty="0" err="1"/>
              <a:t>Джиллиса</a:t>
            </a:r>
            <a:r>
              <a:rPr lang="ru-RU" dirty="0"/>
              <a:t>»? «Мы уходим, унося с собой загадку «Земли </a:t>
            </a:r>
            <a:r>
              <a:rPr lang="ru-RU" dirty="0" err="1"/>
              <a:t>Джиллиса</a:t>
            </a:r>
            <a:r>
              <a:rPr lang="ru-RU" dirty="0"/>
              <a:t>»... - пишут Э. </a:t>
            </a:r>
            <a:r>
              <a:rPr lang="ru-RU" dirty="0" err="1"/>
              <a:t>Виленский</a:t>
            </a:r>
            <a:r>
              <a:rPr lang="ru-RU" dirty="0"/>
              <a:t> и М. Черненко.</a:t>
            </a:r>
          </a:p>
        </p:txBody>
      </p:sp>
    </p:spTree>
    <p:extLst>
      <p:ext uri="{BB962C8B-B14F-4D97-AF65-F5344CB8AC3E}">
        <p14:creationId xmlns:p14="http://schemas.microsoft.com/office/powerpoint/2010/main" val="15863045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Объект 7"/>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45982" y="252758"/>
            <a:ext cx="4478864" cy="4496428"/>
          </a:xfrm>
        </p:spPr>
      </p:pic>
      <p:sp>
        <p:nvSpPr>
          <p:cNvPr id="7" name="Объект 6"/>
          <p:cNvSpPr>
            <a:spLocks noGrp="1"/>
          </p:cNvSpPr>
          <p:nvPr>
            <p:ph sz="half" idx="2"/>
          </p:nvPr>
        </p:nvSpPr>
        <p:spPr>
          <a:xfrm>
            <a:off x="5199017" y="339635"/>
            <a:ext cx="6348549" cy="4409552"/>
          </a:xfrm>
        </p:spPr>
        <p:txBody>
          <a:bodyPr>
            <a:normAutofit fontScale="70000" lnSpcReduction="20000"/>
          </a:bodyPr>
          <a:lstStyle/>
          <a:p>
            <a:pPr marL="0" indent="0">
              <a:buNone/>
            </a:pPr>
            <a:r>
              <a:rPr lang="ru-RU" sz="2600" dirty="0" smtClean="0"/>
              <a:t>Он </a:t>
            </a:r>
            <a:r>
              <a:rPr lang="ru-RU" sz="2600" dirty="0"/>
              <a:t>родился 11 (23) мая 1885 г. в семье кадрового армейского офицера, выслужившего свой </a:t>
            </a:r>
            <a:r>
              <a:rPr lang="ru-RU" sz="2600" dirty="0" err="1"/>
              <a:t>подполковничий</a:t>
            </a:r>
            <a:r>
              <a:rPr lang="ru-RU" sz="2600" dirty="0"/>
              <a:t> чин и, соответственно, дворянство 40-а летней службой. В первый год </a:t>
            </a:r>
            <a:r>
              <a:rPr lang="en-US" sz="2600" dirty="0"/>
              <a:t>XX</a:t>
            </a:r>
            <a:r>
              <a:rPr lang="ru-RU" sz="2600" dirty="0"/>
              <a:t> века отец будущего океанолога подал прошение о допуске своего 16-летнего отпрыска к конкурсным экзаменам в специальные классы Морского кадетского корпуса. Морской корпус в то время, был в своем роде уникальным военным училищем. Основанный еще Петром Первым, он накопил за 200-летнюю историю богатые традиции, и его воспитанники не без оснований гордились своей </a:t>
            </a:r>
            <a:r>
              <a:rPr lang="ru-RU" sz="2600" dirty="0" err="1"/>
              <a:t>Alma</a:t>
            </a:r>
            <a:r>
              <a:rPr lang="ru-RU" sz="2600" dirty="0"/>
              <a:t> </a:t>
            </a:r>
            <a:r>
              <a:rPr lang="ru-RU" sz="2600" dirty="0" err="1"/>
              <a:t>mater</a:t>
            </a:r>
            <a:r>
              <a:rPr lang="ru-RU" sz="2600" dirty="0"/>
              <a:t>. Из его стен вышли практически все знаменитые русские, а впоследствии и многие советские флотоводцы. В отличие от многих других офицерских училищ здесь обучались только дети </a:t>
            </a:r>
            <a:r>
              <a:rPr lang="ru-RU" sz="2600" dirty="0" smtClean="0"/>
              <a:t>потомственных </a:t>
            </a:r>
            <a:r>
              <a:rPr lang="ru-RU" sz="2600" dirty="0"/>
              <a:t>дворян. </a:t>
            </a:r>
          </a:p>
        </p:txBody>
      </p:sp>
      <p:sp>
        <p:nvSpPr>
          <p:cNvPr id="2" name="Прямоугольник 1"/>
          <p:cNvSpPr/>
          <p:nvPr/>
        </p:nvSpPr>
        <p:spPr>
          <a:xfrm>
            <a:off x="644434" y="4749186"/>
            <a:ext cx="10990217" cy="1754326"/>
          </a:xfrm>
          <a:prstGeom prst="rect">
            <a:avLst/>
          </a:prstGeom>
        </p:spPr>
        <p:txBody>
          <a:bodyPr wrap="square">
            <a:spAutoFit/>
          </a:bodyPr>
          <a:lstStyle/>
          <a:p>
            <a:r>
              <a:rPr lang="ru-RU" dirty="0"/>
              <a:t>Три года учебы пролетели незаметно. Наступил 1904 год. Гардемарины старшей роты готовились к досрочным выпускным экзаменам по причине приближавшейся войны. 28 января 1904 г. состоялся досрочный выпуск 128 старших гардемаринов Морского корпуса и производство их в мичманы. В списке старшинства выпуска 1904 г. (старшинство определялось суммой баллов по всем дисциплинам, включенным в аттестат) гардемарин Николай Зубов стоял двадцать восьмым. Так он стал морским офицером. Ему шел девятнадцатый год.</a:t>
            </a:r>
          </a:p>
        </p:txBody>
      </p:sp>
    </p:spTree>
    <p:extLst>
      <p:ext uri="{BB962C8B-B14F-4D97-AF65-F5344CB8AC3E}">
        <p14:creationId xmlns:p14="http://schemas.microsoft.com/office/powerpoint/2010/main" val="2205170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287383" y="95795"/>
            <a:ext cx="6139544" cy="6679474"/>
          </a:xfrm>
        </p:spPr>
        <p:txBody>
          <a:bodyPr>
            <a:noAutofit/>
          </a:bodyPr>
          <a:lstStyle/>
          <a:p>
            <a:pPr marL="0" indent="0" algn="ctr">
              <a:buNone/>
            </a:pPr>
            <a:r>
              <a:rPr lang="ru-RU" sz="1800" dirty="0"/>
              <a:t>«Садко» установил рекорд широты, достигнув в свободном плавании северной параллели 82° 42' на 87-м восточном меридиане. Здесь на глубине 2365 м была выполнена глубоководная станция, взяты пробы грунта и донных организмов, проделан гидрохимический анализ. По результатам экспедиции 1935 г. на картах появилось обширное мелководье Садко, остров Ушакова, обнаружены в промежуточных слоях теплые воды атлантического происхождения. Н. Н. Зубов получил много интересных данных в результате наблюдений над льдами, их формой, структурой, процессом разрушения, были открыты закономерности сжатий и разряжений льдов в зависимости от фазы прилива. Значение экспедиции на «Садко» для того времени трудно переоценить. Для того, чтобы мы с Вами поняли значимость того, что было сделано на «Садко» достаточно сказать, что за эту экспедицию бывший ссыльный и узник Бутырской тюрьмы был награждён легковым автомобилем (личные машины в то время были исключительной редкостью</a:t>
            </a:r>
            <a:r>
              <a:rPr lang="ru-RU" sz="1800" dirty="0" smtClean="0"/>
              <a:t>). </a:t>
            </a:r>
            <a:endParaRPr lang="ru-RU" sz="1800" dirty="0"/>
          </a:p>
        </p:txBody>
      </p:sp>
      <p:pic>
        <p:nvPicPr>
          <p:cNvPr id="5" name="Объект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607969" y="870857"/>
            <a:ext cx="5158502" cy="5390606"/>
          </a:xfrm>
        </p:spPr>
      </p:pic>
    </p:spTree>
    <p:extLst>
      <p:ext uri="{BB962C8B-B14F-4D97-AF65-F5344CB8AC3E}">
        <p14:creationId xmlns:p14="http://schemas.microsoft.com/office/powerpoint/2010/main" val="13729354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41412" y="1802674"/>
            <a:ext cx="9905999" cy="3988527"/>
          </a:xfrm>
        </p:spPr>
        <p:txBody>
          <a:bodyPr>
            <a:normAutofit lnSpcReduction="10000"/>
          </a:bodyPr>
          <a:lstStyle/>
          <a:p>
            <a:pPr marL="0" indent="0" algn="ctr">
              <a:buNone/>
            </a:pPr>
            <a:r>
              <a:rPr lang="ru-RU" dirty="0"/>
              <a:t>Освоение Северного морского пути давалось стране огромным напряжением сил. Порядки в учреждениях </a:t>
            </a:r>
            <a:r>
              <a:rPr lang="ru-RU" dirty="0" err="1"/>
              <a:t>Главсевморпути</a:t>
            </a:r>
            <a:r>
              <a:rPr lang="ru-RU" dirty="0"/>
              <a:t> установились строгие, но иначе и не могло быть. Специалист, подписывавший метеорологический, морской или ледовый прогноз, брал на себя тяжелую ношу ответственности за судьбы людей, самолетов и судов. Порой надо было обладать немалым мужеством, чтобы все-таки подписать прогноз. И в этой трудной обстановке Н. Н. Зубов не однажды проявлял твердость характера. Любопытен случай, который описан Евгением Рябчиковым в очерке «Пламя над Арктикой».</a:t>
            </a:r>
          </a:p>
        </p:txBody>
      </p:sp>
    </p:spTree>
    <p:extLst>
      <p:ext uri="{BB962C8B-B14F-4D97-AF65-F5344CB8AC3E}">
        <p14:creationId xmlns:p14="http://schemas.microsoft.com/office/powerpoint/2010/main" val="15037564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7914" t="3141" r="26420" b="33601"/>
          <a:stretch/>
        </p:blipFill>
        <p:spPr>
          <a:xfrm>
            <a:off x="310633" y="618518"/>
            <a:ext cx="3016042" cy="4754671"/>
          </a:xfrm>
        </p:spPr>
      </p:pic>
      <p:sp>
        <p:nvSpPr>
          <p:cNvPr id="4" name="Объект 3"/>
          <p:cNvSpPr>
            <a:spLocks noGrp="1"/>
          </p:cNvSpPr>
          <p:nvPr>
            <p:ph sz="half" idx="2"/>
          </p:nvPr>
        </p:nvSpPr>
        <p:spPr>
          <a:xfrm>
            <a:off x="3570513" y="104503"/>
            <a:ext cx="8273144" cy="6035040"/>
          </a:xfrm>
        </p:spPr>
        <p:txBody>
          <a:bodyPr>
            <a:noAutofit/>
          </a:bodyPr>
          <a:lstStyle/>
          <a:p>
            <a:pPr marL="0" indent="0" algn="ctr">
              <a:buNone/>
            </a:pPr>
            <a:r>
              <a:rPr lang="ru-RU" sz="1800" dirty="0"/>
              <a:t>Строился знаменитый Норильский металлургический комбинат. В Дудинке под разгрузкой стояли суда. Порт был оборудован пока еще плохо, разгрузочных средств не хватало, выгрузка задерживалась, а навигация неумолимо подходила к концу: «...небо уже темнело, по реке плыло ледяное сало, сулившее скорый ледостав, и это не могло не беспокоить даже бывалых судоводителей. Поблизости ни затона, ни бухточки; замешкаешься - беда...» Капитаны торопились покинуть неприютный </a:t>
            </a:r>
            <a:r>
              <a:rPr lang="ru-RU" sz="1800" dirty="0" err="1"/>
              <a:t>дудинский</a:t>
            </a:r>
            <a:r>
              <a:rPr lang="ru-RU" sz="1800" dirty="0"/>
              <a:t> порт. Капитан порта пустил в ход всю свою дипломатию, лишь бы уговорить их задержаться на несколько дней, ведь груз так необходим строящемуся Норильску. Но уговоры не помогли - Енисей угрожает вот-вот замерзнуть, и тогда... Начальник порта по радио обращается в Москву, в Бюро прогнозов </a:t>
            </a:r>
            <a:r>
              <a:rPr lang="ru-RU" sz="1800" dirty="0" err="1"/>
              <a:t>Главсевморпути</a:t>
            </a:r>
            <a:r>
              <a:rPr lang="ru-RU" sz="1800" dirty="0"/>
              <a:t>. Спустя несколько часов оттуда приходит телеграмма: «Немедленно вручить </a:t>
            </a:r>
            <a:r>
              <a:rPr lang="ru-RU" sz="1800" dirty="0" err="1"/>
              <a:t>тчк</a:t>
            </a:r>
            <a:r>
              <a:rPr lang="ru-RU" sz="1800" dirty="0"/>
              <a:t> Проверки прогноза подтверждаю возможность задержки флота три дня </a:t>
            </a:r>
            <a:r>
              <a:rPr lang="ru-RU" sz="1800" dirty="0" err="1"/>
              <a:t>зпт</a:t>
            </a:r>
            <a:r>
              <a:rPr lang="ru-RU" sz="1800" dirty="0"/>
              <a:t> повторяю три дня беру полную ответственность </a:t>
            </a:r>
            <a:r>
              <a:rPr lang="ru-RU" sz="1800" dirty="0" err="1"/>
              <a:t>тчк</a:t>
            </a:r>
            <a:r>
              <a:rPr lang="ru-RU" sz="1800" dirty="0"/>
              <a:t> Зубов». А как раз в эту навигацию условия на трассе Северного морского пути складывались очень трудные. Арктика властно нарушала планы людей и еще раз показала, что с ней нужно обращаться только на «Вы». По словам самого Н. Н. Зубова, «навигация в Арктике... прошла очень тяжело. По разным причинам... много кораблей и ледоколов осталось на зимовку не только у берегов, но и в дрейфующих льдах в открытом море». Это был 1937 год...</a:t>
            </a:r>
          </a:p>
        </p:txBody>
      </p:sp>
    </p:spTree>
    <p:extLst>
      <p:ext uri="{BB962C8B-B14F-4D97-AF65-F5344CB8AC3E}">
        <p14:creationId xmlns:p14="http://schemas.microsoft.com/office/powerpoint/2010/main" val="25458901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61555" y="162790"/>
            <a:ext cx="4256966" cy="6412181"/>
          </a:xfrm>
        </p:spPr>
      </p:pic>
      <p:sp>
        <p:nvSpPr>
          <p:cNvPr id="4" name="Объект 3"/>
          <p:cNvSpPr>
            <a:spLocks noGrp="1"/>
          </p:cNvSpPr>
          <p:nvPr>
            <p:ph sz="half" idx="2"/>
          </p:nvPr>
        </p:nvSpPr>
        <p:spPr>
          <a:xfrm>
            <a:off x="5268686" y="618517"/>
            <a:ext cx="6148251" cy="5860659"/>
          </a:xfrm>
        </p:spPr>
        <p:txBody>
          <a:bodyPr>
            <a:normAutofit fontScale="70000" lnSpcReduction="20000"/>
          </a:bodyPr>
          <a:lstStyle/>
          <a:p>
            <a:pPr marL="0" indent="0" algn="ctr">
              <a:buNone/>
            </a:pPr>
            <a:r>
              <a:rPr lang="ru-RU" dirty="0"/>
              <a:t>Накопленный им богатый опыт океанолога и </a:t>
            </a:r>
            <a:r>
              <a:rPr lang="ru-RU" dirty="0" err="1"/>
              <a:t>ледоисследователя</a:t>
            </a:r>
            <a:r>
              <a:rPr lang="ru-RU" dirty="0"/>
              <a:t> Николай Николаевич обобщил в обширной монографии «Морские воды и льды», вышедшей в 1938 г. в издательстве </a:t>
            </a:r>
            <a:r>
              <a:rPr lang="ru-RU" dirty="0" err="1"/>
              <a:t>Главсевморпути</a:t>
            </a:r>
            <a:r>
              <a:rPr lang="ru-RU" dirty="0"/>
              <a:t> и ставшей одним из лучших учебников для студентов-океанологов.</a:t>
            </a:r>
            <a:br>
              <a:rPr lang="ru-RU" dirty="0"/>
            </a:br>
            <a:r>
              <a:rPr lang="ru-RU" dirty="0"/>
              <a:t>Ледовые прогнозы, в составлении которых Н. Н. Зубов принимал постоянное участие, в значительной степени обеспечивались данными авиационных ледовых разведок, постепенно ставших регулярными. Эти разведки осуществлялись специальными авиаотрядами, расположенными на разных участках Северного морского пути. Результаты таких разведок помимо всего прочего зависели от квалификации гидролога - ледового разведчика и носили в известной степени субъективный характер (одни и те же условия могли быть оценены по-разному разными людьми). Избежать этой субъективности можно было, имея оценку ледовой обстановки по всему Северному морскому пути, полученную одним наблюдателем – «одними глазами» или «единым взглядом», по выражению Н. Н. Зубова. Планы таких разведок, получивших впоследствии название «стратегические», Н. Н. Зубов начал вынашивать к концу 30-х годов</a:t>
            </a:r>
            <a:r>
              <a:rPr lang="ru-RU" dirty="0" smtClean="0"/>
              <a:t>.</a:t>
            </a:r>
            <a:endParaRPr lang="ru-RU" dirty="0"/>
          </a:p>
        </p:txBody>
      </p:sp>
    </p:spTree>
    <p:extLst>
      <p:ext uri="{BB962C8B-B14F-4D97-AF65-F5344CB8AC3E}">
        <p14:creationId xmlns:p14="http://schemas.microsoft.com/office/powerpoint/2010/main" val="29119352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780596" y="400594"/>
            <a:ext cx="5239204" cy="6270172"/>
          </a:xfrm>
        </p:spPr>
        <p:txBody>
          <a:bodyPr>
            <a:normAutofit fontScale="85000" lnSpcReduction="10000"/>
          </a:bodyPr>
          <a:lstStyle/>
          <a:p>
            <a:pPr marL="0" indent="0" algn="ctr">
              <a:buNone/>
            </a:pPr>
            <a:r>
              <a:rPr lang="ru-RU" dirty="0"/>
              <a:t>Но для столь продолжительных полетов необходимы были и специальные самолеты, способные покрывать без посадки огромные просторы арктических морей. В одном из первых полетов в мае 1939 г. участвовал сам Николай Николаевич. Полет осуществлялся на самолете «СССР Н-170» - флагмане полюсной экспедиции 1937 г. Пилотировал машину известный полярный летчик Герой Советского Союза М. В. Водопьянов. Через два дня после возвращения из полета Н. Н. Зубов выступил в «Известиях» с большой статьей «Ледовая авиаразведка», в которой подводил итоги воздушной экспедиции, объяснял ее значение, обосновывал необходимость таких полетов в будущем.</a:t>
            </a:r>
          </a:p>
        </p:txBody>
      </p:sp>
      <p:pic>
        <p:nvPicPr>
          <p:cNvPr id="5" name="Объект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199" y="539931"/>
            <a:ext cx="5236029" cy="3965656"/>
          </a:xfrm>
        </p:spPr>
      </p:pic>
    </p:spTree>
    <p:extLst>
      <p:ext uri="{BB962C8B-B14F-4D97-AF65-F5344CB8AC3E}">
        <p14:creationId xmlns:p14="http://schemas.microsoft.com/office/powerpoint/2010/main" val="41818461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74766" y="313510"/>
            <a:ext cx="10589623" cy="6261462"/>
          </a:xfrm>
        </p:spPr>
        <p:txBody>
          <a:bodyPr>
            <a:normAutofit fontScale="77500" lnSpcReduction="20000"/>
          </a:bodyPr>
          <a:lstStyle/>
          <a:p>
            <a:pPr marL="0" indent="0" algn="ctr">
              <a:buNone/>
            </a:pPr>
            <a:r>
              <a:rPr lang="ru-RU" dirty="0"/>
              <a:t>«Во время полета определялись количество льдов, характер их, возраст, направление и расположение полыней и торосов, что важно для определения динамики льдов в зимнее время... для оценки условий погоды в открытом море наблюдений одних только береговых станций недостаточно. Необходимо использовать наблюдения с судов и самолетов... Вполне понятно значение обоснованного и точного ледового прогноза. Базируясь на таком прогнозе, мы можем правильно намечать сроки операций на отдельных участках Северного морского пути, правильно размещать ледоколы и ледокольные пароходы, руководить ими... Наблюдений, плаваний и полетов у нас было очень много, но им недоставало систематичности, они были оторваны друг от друга и потому трудно сопоставимы... Полет воздушного корабля «СССР Н-170» кладет начало систематическому исследованию арктических морей с воздуха. Это дает возможность сравнивать состояние полярных льдов в разные годы, проверять предположения на будущее и накоплять данные для уточнения прогнозов</a:t>
            </a:r>
            <a:r>
              <a:rPr lang="ru-RU" dirty="0" smtClean="0"/>
              <a:t>». Появление </a:t>
            </a:r>
            <a:r>
              <a:rPr lang="ru-RU" dirty="0"/>
              <a:t>этой статьи в центральной печати свидетельствовало об огромном внимании, которое уделялось в те годы развитию арктической навигации. Весь охваченный идеей научного обеспечения ледовых прогнозов, Николай Николаевич готовил планы новых высокоширотных экспедиций, начал грандиозную работу по созданию отечественной монографии о льдах Арктики. </a:t>
            </a:r>
          </a:p>
          <a:p>
            <a:pPr marL="0" indent="0" algn="ctr">
              <a:buNone/>
            </a:pPr>
            <a:r>
              <a:rPr lang="ru-RU" dirty="0"/>
              <a:t>Одновременно он продолжал свою педагогическую деятельность в Московском гидрометеорологическом институте. Но всю эту большую работу неожиданно прервала война...</a:t>
            </a:r>
          </a:p>
        </p:txBody>
      </p:sp>
    </p:spTree>
    <p:extLst>
      <p:ext uri="{BB962C8B-B14F-4D97-AF65-F5344CB8AC3E}">
        <p14:creationId xmlns:p14="http://schemas.microsoft.com/office/powerpoint/2010/main" val="9560155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71744" y="1079220"/>
            <a:ext cx="4878387" cy="3252258"/>
          </a:xfrm>
        </p:spPr>
      </p:pic>
      <p:sp>
        <p:nvSpPr>
          <p:cNvPr id="4" name="Объект 3"/>
          <p:cNvSpPr>
            <a:spLocks noGrp="1"/>
          </p:cNvSpPr>
          <p:nvPr>
            <p:ph sz="half" idx="2"/>
          </p:nvPr>
        </p:nvSpPr>
        <p:spPr>
          <a:xfrm>
            <a:off x="6172200" y="470263"/>
            <a:ext cx="4875211" cy="6165668"/>
          </a:xfrm>
        </p:spPr>
        <p:txBody>
          <a:bodyPr>
            <a:normAutofit fontScale="92500" lnSpcReduction="20000"/>
          </a:bodyPr>
          <a:lstStyle/>
          <a:p>
            <a:pPr marL="0" indent="0">
              <a:buNone/>
            </a:pPr>
            <a:r>
              <a:rPr lang="ru-RU" dirty="0"/>
              <a:t>Гидрометеорологический институт был эвакуирован в Среднюю Азию, многие его студенты и преподаватели ушли на фронт. Н. Н. Зубов не подлежал мобилизации (ему шел уже пятьдесят седьмой год), но он решительно отказался от эвакуации, остался в Москве и продолжал упорно работать. Когда начались налеты гитлеровской авиации на Москву, он, несмотря на возраст, дежурил по ночам на крыше, тушил зажигательные бомбы и писал рапорты с просьбой принять его в состав действующего флота, чтобы используя свои знания успешно биться с нацистами.</a:t>
            </a:r>
          </a:p>
          <a:p>
            <a:endParaRPr lang="ru-RU" dirty="0"/>
          </a:p>
        </p:txBody>
      </p:sp>
    </p:spTree>
    <p:extLst>
      <p:ext uri="{BB962C8B-B14F-4D97-AF65-F5344CB8AC3E}">
        <p14:creationId xmlns:p14="http://schemas.microsoft.com/office/powerpoint/2010/main" val="9070552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801190" y="618518"/>
            <a:ext cx="5218610" cy="6148042"/>
          </a:xfrm>
        </p:spPr>
        <p:txBody>
          <a:bodyPr>
            <a:normAutofit fontScale="70000" lnSpcReduction="20000"/>
          </a:bodyPr>
          <a:lstStyle/>
          <a:p>
            <a:pPr marL="0" indent="0" algn="ctr">
              <a:buNone/>
            </a:pPr>
            <a:r>
              <a:rPr lang="ru-RU" dirty="0"/>
              <a:t>В конце концов его просьбы были удовлетворены.  Н. Н. Зубов снова возвратился на флот. Если и раньше при составлении ледовых прогнозов Н. Н. Зубов принимал на себя большую ответственность, то теперь, в Архангельске, степень этой ответственности неизмеримо возросла. Нужно было дать обоснованный расчет прочности льда для устройства ледовой переправы. Не хватало нужных данных. Приходилось идти на риск. Рассказывают, что, подобно строителям мостов, становившимся под ними в момент прохода первого состава, капитан 2-го ранга Н. Н. Зубов стоял на льду рядом с рельсами, проложенными с одного берега реки на другой. Паровоз медленно тянул груженую платформу, лед угрожающе потрескивал, прогибался, и, словно на себе ощущая непомерную тяжесть груза, невольно приседал Николай Николаевич. Он выпрямился, только увидев паровоз на другом берегу</a:t>
            </a:r>
            <a:r>
              <a:rPr lang="ru-RU" dirty="0" smtClean="0"/>
              <a:t>.</a:t>
            </a:r>
            <a:endParaRPr lang="ru-RU" dirty="0"/>
          </a:p>
        </p:txBody>
      </p:sp>
      <p:pic>
        <p:nvPicPr>
          <p:cNvPr id="5" name="Объект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41869" y="1478780"/>
            <a:ext cx="5461658" cy="3694111"/>
          </a:xfrm>
        </p:spPr>
      </p:pic>
    </p:spTree>
    <p:extLst>
      <p:ext uri="{BB962C8B-B14F-4D97-AF65-F5344CB8AC3E}">
        <p14:creationId xmlns:p14="http://schemas.microsoft.com/office/powerpoint/2010/main" val="3749091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57943" y="620634"/>
            <a:ext cx="4904456" cy="5484075"/>
          </a:xfrm>
        </p:spPr>
      </p:pic>
      <p:sp>
        <p:nvSpPr>
          <p:cNvPr id="4" name="Объект 3"/>
          <p:cNvSpPr>
            <a:spLocks noGrp="1"/>
          </p:cNvSpPr>
          <p:nvPr>
            <p:ph sz="half" idx="2"/>
          </p:nvPr>
        </p:nvSpPr>
        <p:spPr>
          <a:xfrm>
            <a:off x="6172200" y="618518"/>
            <a:ext cx="4875211" cy="6121916"/>
          </a:xfrm>
        </p:spPr>
        <p:txBody>
          <a:bodyPr>
            <a:normAutofit fontScale="85000" lnSpcReduction="10000"/>
          </a:bodyPr>
          <a:lstStyle/>
          <a:p>
            <a:pPr marL="0" indent="0" algn="ctr">
              <a:buNone/>
            </a:pPr>
            <a:r>
              <a:rPr lang="ru-RU" dirty="0"/>
              <a:t>Удостоенный многих правительственных наград, среди которых был орден Отечественной войны 1-й степени, полученный за ледовые операции в Архангельске, он особенно дорожил скромной медалью «За оборону Советского Заполярья». Шестидесятилетие Николая Николаевича совпало с большим праздником всего советского народа - победой над фашистской Германией. В это же время исполнилось 40 лет с момента боевого крещения мичмана Зубова в памятном сражении при острове Цусима. Заслуги юбиляра были высоко оценены. Ему было присвоено воинское звание инженер-контр-адмирала. </a:t>
            </a:r>
          </a:p>
          <a:p>
            <a:endParaRPr lang="ru-RU" dirty="0"/>
          </a:p>
        </p:txBody>
      </p:sp>
    </p:spTree>
    <p:extLst>
      <p:ext uri="{BB962C8B-B14F-4D97-AF65-F5344CB8AC3E}">
        <p14:creationId xmlns:p14="http://schemas.microsoft.com/office/powerpoint/2010/main" val="8862496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905691" y="539931"/>
            <a:ext cx="6008915" cy="6165669"/>
          </a:xfrm>
        </p:spPr>
        <p:txBody>
          <a:bodyPr>
            <a:normAutofit fontScale="77500" lnSpcReduction="20000"/>
          </a:bodyPr>
          <a:lstStyle/>
          <a:p>
            <a:pPr marL="0" indent="0" algn="ctr">
              <a:buNone/>
            </a:pPr>
            <a:r>
              <a:rPr lang="ru-RU" dirty="0"/>
              <a:t>В 1945 г. в издательстве </a:t>
            </a:r>
            <a:r>
              <a:rPr lang="ru-RU" dirty="0" err="1"/>
              <a:t>Главсевморпути</a:t>
            </a:r>
            <a:r>
              <a:rPr lang="ru-RU" dirty="0"/>
              <a:t> вышла из печати одна из лучших книг, написанных Н. Н. Зубовым, - «Льды Арктики». В ней сконцентрировался многолетний опыт автора - океанолога, географа, </a:t>
            </a:r>
            <a:r>
              <a:rPr lang="ru-RU" dirty="0" err="1"/>
              <a:t>ледоисследователя</a:t>
            </a:r>
            <a:r>
              <a:rPr lang="ru-RU" dirty="0"/>
              <a:t>, в ней наиболее ярко проявился талант пытливого, широко эрудированного ученого. После 1945 г. не было, наверное, ни одного советского океанолога (а их сегодня несколько тысяч!), на рабочем столе которого не лежала бы эта книга. С тех пор прошло 40 лет, срок немалый сам по себе, а для сравнительно молодой науки о море - огромный. Конечно, книга во многом уже устарела. За прошедшие годы написаны и вышли в свет сотни монографий и десятки учебников по разным вопросам океанологии, но каждое новое поколение </a:t>
            </a:r>
            <a:r>
              <a:rPr lang="ru-RU" dirty="0" err="1"/>
              <a:t>мореведов</a:t>
            </a:r>
            <a:r>
              <a:rPr lang="ru-RU" dirty="0"/>
              <a:t> с неизменным почтением перелистывает пожелтевшие страницы уже немногих сохранившихся экземпляров этого «изложения личных взглядов» профессора Н. Н. Зубова</a:t>
            </a:r>
          </a:p>
        </p:txBody>
      </p:sp>
      <p:pic>
        <p:nvPicPr>
          <p:cNvPr id="5" name="Объект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492645" y="647384"/>
            <a:ext cx="3706578" cy="5143816"/>
          </a:xfrm>
        </p:spPr>
      </p:pic>
    </p:spTree>
    <p:extLst>
      <p:ext uri="{BB962C8B-B14F-4D97-AF65-F5344CB8AC3E}">
        <p14:creationId xmlns:p14="http://schemas.microsoft.com/office/powerpoint/2010/main" val="13806653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1141410" y="1262270"/>
            <a:ext cx="4878389" cy="4528930"/>
          </a:xfrm>
        </p:spPr>
        <p:txBody>
          <a:bodyPr>
            <a:normAutofit fontScale="92500" lnSpcReduction="20000"/>
          </a:bodyPr>
          <a:lstStyle/>
          <a:p>
            <a:pPr marL="0" indent="0">
              <a:buNone/>
            </a:pPr>
            <a:r>
              <a:rPr lang="ru-RU" dirty="0"/>
              <a:t>Мичман - первый офицерский чин царского флота - согласно табели о рангах, приравнивался к чину поручика в сухопутной армии</a:t>
            </a:r>
            <a:r>
              <a:rPr lang="ru-RU" dirty="0" smtClean="0"/>
              <a:t>. Николай </a:t>
            </a:r>
            <a:r>
              <a:rPr lang="ru-RU" dirty="0"/>
              <a:t>Зубов был зачислен в 14-й Балтийский флотский экипаж, прослушал еще краткий курс артиллерийского и минного дела, после чего начал офицерскую службу вахтенным начальником на миноносец "Блестящий", который почти на десять месяцев становится для него родным домом.</a:t>
            </a:r>
          </a:p>
        </p:txBody>
      </p:sp>
      <p:pic>
        <p:nvPicPr>
          <p:cNvPr id="5" name="Объект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82302" y="1570383"/>
            <a:ext cx="4965111" cy="3756991"/>
          </a:xfrm>
        </p:spPr>
      </p:pic>
    </p:spTree>
    <p:extLst>
      <p:ext uri="{BB962C8B-B14F-4D97-AF65-F5344CB8AC3E}">
        <p14:creationId xmlns:p14="http://schemas.microsoft.com/office/powerpoint/2010/main" val="18346016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10487" y="1772821"/>
            <a:ext cx="4878387" cy="2624167"/>
          </a:xfrm>
        </p:spPr>
      </p:pic>
      <p:sp>
        <p:nvSpPr>
          <p:cNvPr id="4" name="Объект 3"/>
          <p:cNvSpPr>
            <a:spLocks noGrp="1"/>
          </p:cNvSpPr>
          <p:nvPr>
            <p:ph sz="half" idx="2"/>
          </p:nvPr>
        </p:nvSpPr>
        <p:spPr>
          <a:xfrm>
            <a:off x="6172200" y="618517"/>
            <a:ext cx="5349240" cy="6078373"/>
          </a:xfrm>
        </p:spPr>
        <p:txBody>
          <a:bodyPr>
            <a:normAutofit fontScale="77500" lnSpcReduction="20000"/>
          </a:bodyPr>
          <a:lstStyle/>
          <a:p>
            <a:pPr marL="0" indent="0" algn="ctr">
              <a:buNone/>
            </a:pPr>
            <a:r>
              <a:rPr lang="ru-RU" dirty="0"/>
              <a:t>С 1944 г. Н. Н. Зубов - директор Государственного океанографического института. В этом качестве он непрерывно «генерировал» новые идеи и щедро делился ими со своими сотрудниками. По его инициативе в институте возникли и быстро приобрели популярность знаменитые «</a:t>
            </a:r>
            <a:r>
              <a:rPr lang="ru-RU" dirty="0" err="1"/>
              <a:t>Гоиновские</a:t>
            </a:r>
            <a:r>
              <a:rPr lang="ru-RU" dirty="0"/>
              <a:t> пятницы» (еще их называли «</a:t>
            </a:r>
            <a:r>
              <a:rPr lang="ru-RU" dirty="0" err="1"/>
              <a:t>Зубовскими</a:t>
            </a:r>
            <a:r>
              <a:rPr lang="ru-RU" dirty="0"/>
              <a:t> пятницами») - еженедельные открытые научные семинары, на которых заслушивались и обсуждались доклады по разным вопросам гидрометеорологии, представляемые всеми желающими не только из сотрудников </a:t>
            </a:r>
            <a:r>
              <a:rPr lang="ru-RU" dirty="0" err="1"/>
              <a:t>ГОИНа</a:t>
            </a:r>
            <a:r>
              <a:rPr lang="ru-RU" dirty="0"/>
              <a:t>, но и других институтов Москвы и даже иногородних. Н. Н. Зубов неизменно присутствовал на каждом семинаре, внимательно выслушивал доклад, обязательно выступал в прениях. Тексты многих наиболее интересных докладов печатались небольшим тиражом «на правах рукописи», и это еще больше поднимало престиж научных семинаров.</a:t>
            </a:r>
          </a:p>
          <a:p>
            <a:endParaRPr lang="ru-RU" dirty="0"/>
          </a:p>
        </p:txBody>
      </p:sp>
    </p:spTree>
    <p:extLst>
      <p:ext uri="{BB962C8B-B14F-4D97-AF65-F5344CB8AC3E}">
        <p14:creationId xmlns:p14="http://schemas.microsoft.com/office/powerpoint/2010/main" val="10624765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1141410" y="618517"/>
            <a:ext cx="6417630" cy="6017413"/>
          </a:xfrm>
        </p:spPr>
        <p:txBody>
          <a:bodyPr>
            <a:normAutofit fontScale="85000" lnSpcReduction="20000"/>
          </a:bodyPr>
          <a:lstStyle/>
          <a:p>
            <a:pPr marL="0" indent="0" algn="ctr">
              <a:buNone/>
            </a:pPr>
            <a:r>
              <a:rPr lang="ru-RU" dirty="0"/>
              <a:t>Не оставлял Николай Николаевич и экспедиционной деятельности. Одна из самых коротких экспедиций продолжалась 126... часов! Это была воздушная экспедиция, имевшая целью стратегическую ледовую разведку одновременно по всей трассе Северного морского пути. Она состоялась 21-26 августа 1946 г., а уже 30 августа на очередной «</a:t>
            </a:r>
            <a:r>
              <a:rPr lang="ru-RU" dirty="0" err="1"/>
              <a:t>Гоиновской</a:t>
            </a:r>
            <a:r>
              <a:rPr lang="ru-RU" dirty="0"/>
              <a:t> пятнице» слушали доклад Н. Н. Зубова о ее результатах. Полет был совершен на двухмоторной летающей лодке «</a:t>
            </a:r>
            <a:r>
              <a:rPr lang="ru-RU" dirty="0" err="1"/>
              <a:t>Каталина</a:t>
            </a:r>
            <a:r>
              <a:rPr lang="ru-RU" dirty="0"/>
              <a:t>», машине по тем временам достаточно комфортабельной и, главное, обладавшей большим радиусом действия. Основной причиной организации экспедиции были исключительно тяжелые навигационные условия, сложившиеся летом 1946 г. Николай Николаевич чувствует себя счастливым: «...лично я от этого полета просто в восторге, потому что мне впервые удалось увидеть льды всех арктических морей».</a:t>
            </a:r>
          </a:p>
          <a:p>
            <a:endParaRPr lang="ru-RU" dirty="0"/>
          </a:p>
        </p:txBody>
      </p:sp>
      <p:pic>
        <p:nvPicPr>
          <p:cNvPr id="5" name="Объект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029567" y="973627"/>
            <a:ext cx="3331353" cy="5122373"/>
          </a:xfrm>
        </p:spPr>
      </p:pic>
    </p:spTree>
    <p:extLst>
      <p:ext uri="{BB962C8B-B14F-4D97-AF65-F5344CB8AC3E}">
        <p14:creationId xmlns:p14="http://schemas.microsoft.com/office/powerpoint/2010/main" val="38018509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45029" y="1049599"/>
            <a:ext cx="4047030" cy="4741601"/>
          </a:xfrm>
        </p:spPr>
      </p:pic>
      <p:sp>
        <p:nvSpPr>
          <p:cNvPr id="4" name="Объект 3"/>
          <p:cNvSpPr>
            <a:spLocks noGrp="1"/>
          </p:cNvSpPr>
          <p:nvPr>
            <p:ph sz="half" idx="2"/>
          </p:nvPr>
        </p:nvSpPr>
        <p:spPr>
          <a:xfrm>
            <a:off x="5451566" y="618518"/>
            <a:ext cx="6113417" cy="5999996"/>
          </a:xfrm>
        </p:spPr>
        <p:txBody>
          <a:bodyPr>
            <a:normAutofit fontScale="77500" lnSpcReduction="20000"/>
          </a:bodyPr>
          <a:lstStyle/>
          <a:p>
            <a:pPr marL="0" indent="0" algn="ctr">
              <a:buNone/>
            </a:pPr>
            <a:r>
              <a:rPr lang="ru-RU" dirty="0"/>
              <a:t>Последние годы своей жизни Н. Н. Зубов, не прерывая научной деятельности, отдает делу воспитания нового поколения советских океанологов. Профессор кафедры гидрологии суши географического факультета Московского университета, он организует океанологический кружок, собирает вокруг себя зачарованных морем студентов, добивается их специализации по океанологии и, наконец, с переездом в новое здание на Ленинских горах, основывает в МГУ кафедру океанологии. Должность заведующего кафедрой была единодушно предложена профессору Н. Н. Зубову, но партийные руководители Университета вспомнили ему </a:t>
            </a:r>
            <a:r>
              <a:rPr lang="ru-RU" dirty="0" err="1"/>
              <a:t>колчаковское</a:t>
            </a:r>
            <a:r>
              <a:rPr lang="ru-RU" dirty="0"/>
              <a:t> прошлое и Бутырскую тюрьму, в результате чего он от заведования отказался.</a:t>
            </a:r>
            <a:r>
              <a:rPr lang="ru-RU" baseline="30000" dirty="0"/>
              <a:t> </a:t>
            </a:r>
            <a:r>
              <a:rPr lang="ru-RU" dirty="0"/>
              <a:t>Последние годы жизни Н. Н. Зубов провёл в должности профессора кафедры океанологии географического факультета Московского университета. Он читал курсы лекций по динамической океанологии, морским приливам, морским льдам, морским течениям.</a:t>
            </a:r>
          </a:p>
          <a:p>
            <a:endParaRPr lang="ru-RU" dirty="0"/>
          </a:p>
        </p:txBody>
      </p:sp>
    </p:spTree>
    <p:extLst>
      <p:ext uri="{BB962C8B-B14F-4D97-AF65-F5344CB8AC3E}">
        <p14:creationId xmlns:p14="http://schemas.microsoft.com/office/powerpoint/2010/main" val="26758743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1141410" y="587693"/>
            <a:ext cx="6086704" cy="5966809"/>
          </a:xfrm>
        </p:spPr>
        <p:txBody>
          <a:bodyPr>
            <a:normAutofit fontScale="77500" lnSpcReduction="20000"/>
          </a:bodyPr>
          <a:lstStyle/>
          <a:p>
            <a:pPr marL="0" indent="0" algn="ctr">
              <a:buNone/>
            </a:pPr>
            <a:r>
              <a:rPr lang="ru-RU" dirty="0"/>
              <a:t>Последние годы своей жизни Н. Н. Зубов, не прерывая научной деятельности, отдает делу воспитания нового поколения советских океанологов. Профессор кафедры гидрологии суши географического факультета Московского университета, он организует океанологический кружок, собирает вокруг себя зачарованных морем студентов, добивается их специализации по океанологии и, наконец, с переездом в новое здание на Ленинских горах, основывает в МГУ кафедру океанологии. Должность заведующего кафедрой была единодушно предложена профессору Н. Н. Зубову, но партийные руководители Университета вспомнили ему </a:t>
            </a:r>
            <a:r>
              <a:rPr lang="ru-RU" dirty="0" err="1"/>
              <a:t>колчаковское</a:t>
            </a:r>
            <a:r>
              <a:rPr lang="ru-RU" dirty="0"/>
              <a:t> прошлое и Бутырскую тюрьму, в результате чего он от заведования отказался.</a:t>
            </a:r>
            <a:r>
              <a:rPr lang="ru-RU" baseline="30000" dirty="0"/>
              <a:t> </a:t>
            </a:r>
            <a:r>
              <a:rPr lang="ru-RU" dirty="0"/>
              <a:t>Последние годы жизни Н. Н. Зубов провёл в должности профессора кафедры океанологии географического факультета Московского университета. Он читал курсы лекций по динамической океанологии, морским приливам, морским льдам, морским течениям.</a:t>
            </a:r>
          </a:p>
          <a:p>
            <a:pPr marL="0" indent="0" algn="ctr">
              <a:buNone/>
            </a:pPr>
            <a:endParaRPr lang="ru-RU" dirty="0"/>
          </a:p>
        </p:txBody>
      </p:sp>
      <p:pic>
        <p:nvPicPr>
          <p:cNvPr id="5" name="Объект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498594" y="587693"/>
            <a:ext cx="3744172" cy="5966809"/>
          </a:xfrm>
        </p:spPr>
      </p:pic>
    </p:spTree>
    <p:extLst>
      <p:ext uri="{BB962C8B-B14F-4D97-AF65-F5344CB8AC3E}">
        <p14:creationId xmlns:p14="http://schemas.microsoft.com/office/powerpoint/2010/main" val="13262073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41413" y="1525939"/>
            <a:ext cx="4920687" cy="4089360"/>
          </a:xfrm>
        </p:spPr>
      </p:pic>
      <p:sp>
        <p:nvSpPr>
          <p:cNvPr id="4" name="Объект 3"/>
          <p:cNvSpPr>
            <a:spLocks noGrp="1"/>
          </p:cNvSpPr>
          <p:nvPr>
            <p:ph sz="half" idx="2"/>
          </p:nvPr>
        </p:nvSpPr>
        <p:spPr>
          <a:xfrm>
            <a:off x="6130834" y="618518"/>
            <a:ext cx="5399315" cy="5904202"/>
          </a:xfrm>
        </p:spPr>
        <p:txBody>
          <a:bodyPr>
            <a:normAutofit fontScale="85000" lnSpcReduction="10000"/>
          </a:bodyPr>
          <a:lstStyle/>
          <a:p>
            <a:pPr marL="0" indent="0" algn="ctr">
              <a:buNone/>
            </a:pPr>
            <a:r>
              <a:rPr lang="ru-RU" dirty="0"/>
              <a:t>В 1960 –м году, в связи с 75-летним юбилеем Н. Н. Зубову было присвоено почётное звание «Заслуженного деятеля науки и техники РСФСР». Скончался Николай Николаевич 11 ноября 1960 года и похоронен на Новодевичьем кладбище в Москве.</a:t>
            </a:r>
          </a:p>
          <a:p>
            <a:pPr marL="0" indent="0" algn="ctr">
              <a:buNone/>
            </a:pPr>
            <a:r>
              <a:rPr lang="ru-RU" dirty="0"/>
              <a:t> В память о </a:t>
            </a:r>
            <a:r>
              <a:rPr lang="ru-RU" dirty="0" err="1"/>
              <a:t>Н.Н.Зубове</a:t>
            </a:r>
            <a:r>
              <a:rPr lang="ru-RU" dirty="0"/>
              <a:t> были названы два корабля: экспедиционно-океанографическое судно «Николай Зубов» Гидрографической службы ВМФ и научно-исследовательское - «Профессор Зубов» Арктического и антарктического института </a:t>
            </a:r>
            <a:r>
              <a:rPr lang="ru-RU" dirty="0" err="1"/>
              <a:t>Госкомгидромета</a:t>
            </a:r>
            <a:r>
              <a:rPr lang="ru-RU" dirty="0"/>
              <a:t>. Имя Зубова дважды отмечено на географической карте: мыс Зубова на архипелаге Новая Земля и залив Николая Зубова в Антарктике, в море </a:t>
            </a:r>
            <a:r>
              <a:rPr lang="ru-RU" dirty="0" err="1"/>
              <a:t>Моусона</a:t>
            </a:r>
            <a:r>
              <a:rPr lang="ru-RU" dirty="0"/>
              <a:t>. </a:t>
            </a:r>
          </a:p>
          <a:p>
            <a:endParaRPr lang="ru-RU" dirty="0"/>
          </a:p>
        </p:txBody>
      </p:sp>
    </p:spTree>
    <p:extLst>
      <p:ext uri="{BB962C8B-B14F-4D97-AF65-F5344CB8AC3E}">
        <p14:creationId xmlns:p14="http://schemas.microsoft.com/office/powerpoint/2010/main" val="39041085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96957" y="2097088"/>
            <a:ext cx="5522843" cy="3694111"/>
          </a:xfrm>
        </p:spPr>
      </p:pic>
      <p:sp>
        <p:nvSpPr>
          <p:cNvPr id="4" name="Объект 3"/>
          <p:cNvSpPr>
            <a:spLocks noGrp="1"/>
          </p:cNvSpPr>
          <p:nvPr>
            <p:ph sz="half" idx="2"/>
          </p:nvPr>
        </p:nvSpPr>
        <p:spPr>
          <a:xfrm>
            <a:off x="6172200" y="934278"/>
            <a:ext cx="5262154" cy="5684236"/>
          </a:xfrm>
        </p:spPr>
        <p:txBody>
          <a:bodyPr>
            <a:normAutofit fontScale="92500" lnSpcReduction="10000"/>
          </a:bodyPr>
          <a:lstStyle/>
          <a:p>
            <a:pPr marL="0" indent="0">
              <a:buNone/>
            </a:pPr>
            <a:r>
              <a:rPr lang="ru-RU" dirty="0"/>
              <a:t>На этом судне молодой мичман встретил рассвет 14 мая 1904 г. , когда японский вспомогательный крейсер обнаружил русскую эскадру и вызвал по радио основные силы. Адмирал Рожественский, командующий эскадрой, ориентируясь на проведённое ранее сражение в Желтом море был уверен, что современные японские орудия не способны пробить броню вверенных ему кораблей, поэтому решил уйти от приближающегося противника. Однако, начавшееся сражение скоро показало, что он был не прав. </a:t>
            </a:r>
          </a:p>
        </p:txBody>
      </p:sp>
    </p:spTree>
    <p:extLst>
      <p:ext uri="{BB962C8B-B14F-4D97-AF65-F5344CB8AC3E}">
        <p14:creationId xmlns:p14="http://schemas.microsoft.com/office/powerpoint/2010/main" val="3221454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757646" y="278675"/>
            <a:ext cx="5262153" cy="6241396"/>
          </a:xfrm>
        </p:spPr>
        <p:txBody>
          <a:bodyPr>
            <a:noAutofit/>
          </a:bodyPr>
          <a:lstStyle/>
          <a:p>
            <a:pPr marL="0" indent="0">
              <a:buNone/>
            </a:pPr>
            <a:r>
              <a:rPr lang="ru-RU" sz="1800" dirty="0"/>
              <a:t>Миноносец &lt;Блестящий&gt; получил несколько прямых попаданий снарядов крупного калибра, причинившие большие повреждения, и понес потери в личном составе. Осколками разорвавшегося снаряда был убит командир миноносца капитан 2-го ранга </a:t>
            </a:r>
            <a:r>
              <a:rPr lang="ru-RU" sz="1800" dirty="0" err="1"/>
              <a:t>Шамов</a:t>
            </a:r>
            <a:r>
              <a:rPr lang="ru-RU" sz="1800" dirty="0"/>
              <a:t> и получил серьезные ранения вахтенный начальник мичман Зубов. «Блестящий» вышел из боя с развороченным бортом, вода начала поступать в кочегарку, угрожая взрывом котлов. Когда дальнейшая борьба за жизнь корабля стала бесполезной, экипаж перешел на оказавшийся поблизости однотипный с ним корабль «Бодрый», а покинутый миноносец медленно погрузился на дно. После долгих мытарств «Бодрый» добрался до Шанхая, где был интернирован до конца войны, а раненый мичман Зубов был помещен в больницу. Только спустя полгода он вернулся на Родину.</a:t>
            </a:r>
          </a:p>
        </p:txBody>
      </p:sp>
      <p:pic>
        <p:nvPicPr>
          <p:cNvPr id="5" name="Объект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48126" y="1351722"/>
            <a:ext cx="4723361" cy="4439478"/>
          </a:xfrm>
        </p:spPr>
      </p:pic>
    </p:spTree>
    <p:extLst>
      <p:ext uri="{BB962C8B-B14F-4D97-AF65-F5344CB8AC3E}">
        <p14:creationId xmlns:p14="http://schemas.microsoft.com/office/powerpoint/2010/main" val="33000035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37507" y="964096"/>
            <a:ext cx="5632367" cy="4949024"/>
          </a:xfrm>
        </p:spPr>
      </p:pic>
      <p:sp>
        <p:nvSpPr>
          <p:cNvPr id="4" name="Объект 3"/>
          <p:cNvSpPr>
            <a:spLocks noGrp="1"/>
          </p:cNvSpPr>
          <p:nvPr>
            <p:ph sz="half" idx="2"/>
          </p:nvPr>
        </p:nvSpPr>
        <p:spPr>
          <a:xfrm>
            <a:off x="6172200" y="964096"/>
            <a:ext cx="4875211" cy="5436704"/>
          </a:xfrm>
        </p:spPr>
        <p:txBody>
          <a:bodyPr>
            <a:normAutofit/>
          </a:bodyPr>
          <a:lstStyle/>
          <a:p>
            <a:pPr marL="0" indent="0" algn="ctr">
              <a:buNone/>
            </a:pPr>
            <a:r>
              <a:rPr lang="ru-RU" dirty="0"/>
              <a:t>Трагические события </a:t>
            </a:r>
            <a:r>
              <a:rPr lang="ru-RU" dirty="0" err="1"/>
              <a:t>Цусимского</a:t>
            </a:r>
            <a:r>
              <a:rPr lang="ru-RU" dirty="0"/>
              <a:t> боя оставили неизгладимый след в памяти молодого офицера. До глубокой старости он сохранил о них живые, яркие воспоминания. По возвращении в Россию Н. Н. Зубов удостаивается своих первых боевых наград: светло-бронзовой медали в память русско-японской войны с бантом, орденов св. Станислава 3-й степени с мечами и бантом </a:t>
            </a:r>
          </a:p>
        </p:txBody>
      </p:sp>
    </p:spTree>
    <p:extLst>
      <p:ext uri="{BB962C8B-B14F-4D97-AF65-F5344CB8AC3E}">
        <p14:creationId xmlns:p14="http://schemas.microsoft.com/office/powerpoint/2010/main" val="11656613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p:txBody>
          <a:bodyPr/>
          <a:lstStyle/>
          <a:p>
            <a:pPr marL="0" indent="0">
              <a:buNone/>
            </a:pPr>
            <a:r>
              <a:rPr lang="ru-RU" dirty="0"/>
              <a:t>В 1907 году отдельным приказом он получает ещё орден св. Анны 4-й степени с надписью: «За храбрость» и звание флотского лейтенанта. </a:t>
            </a:r>
          </a:p>
          <a:p>
            <a:endParaRPr lang="ru-RU" dirty="0"/>
          </a:p>
        </p:txBody>
      </p:sp>
      <p:pic>
        <p:nvPicPr>
          <p:cNvPr id="5" name="Объект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25129" y="1770516"/>
            <a:ext cx="4722282" cy="3541712"/>
          </a:xfrm>
        </p:spPr>
      </p:pic>
    </p:spTree>
    <p:extLst>
      <p:ext uri="{BB962C8B-B14F-4D97-AF65-F5344CB8AC3E}">
        <p14:creationId xmlns:p14="http://schemas.microsoft.com/office/powerpoint/2010/main" val="22862115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24736" y="435428"/>
            <a:ext cx="7761024" cy="5765211"/>
          </a:xfrm>
        </p:spPr>
      </p:pic>
      <p:sp>
        <p:nvSpPr>
          <p:cNvPr id="4" name="Объект 3"/>
          <p:cNvSpPr>
            <a:spLocks noGrp="1"/>
          </p:cNvSpPr>
          <p:nvPr>
            <p:ph sz="half" idx="2"/>
          </p:nvPr>
        </p:nvSpPr>
        <p:spPr>
          <a:xfrm>
            <a:off x="8220891" y="836023"/>
            <a:ext cx="3413760" cy="5495107"/>
          </a:xfrm>
        </p:spPr>
        <p:txBody>
          <a:bodyPr>
            <a:normAutofit/>
          </a:bodyPr>
          <a:lstStyle/>
          <a:p>
            <a:pPr marL="0" indent="0" algn="ctr">
              <a:buNone/>
            </a:pPr>
            <a:r>
              <a:rPr lang="ru-RU" dirty="0"/>
              <a:t>В 1908 г. Зубов успешно выдерживает конкурсные экзамены в Николаевскую Морскую академию и спустя два года, после окончания ее по гидрографическому отделу, зачисляется в штурманские офицеры 1-го разряда. </a:t>
            </a:r>
          </a:p>
        </p:txBody>
      </p:sp>
    </p:spTree>
    <p:extLst>
      <p:ext uri="{BB962C8B-B14F-4D97-AF65-F5344CB8AC3E}">
        <p14:creationId xmlns:p14="http://schemas.microsoft.com/office/powerpoint/2010/main" val="320169285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Контур">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TM04033919[[fn=Контур]]</Template>
  <TotalTime>338</TotalTime>
  <Words>4350</Words>
  <Application>Microsoft Office PowerPoint</Application>
  <PresentationFormat>Широкоэкранный</PresentationFormat>
  <Paragraphs>58</Paragraphs>
  <Slides>44</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44</vt:i4>
      </vt:variant>
    </vt:vector>
  </HeadingPairs>
  <TitlesOfParts>
    <vt:vector size="48" baseType="lpstr">
      <vt:lpstr>Arial</vt:lpstr>
      <vt:lpstr>Trebuchet MS</vt:lpstr>
      <vt:lpstr>Tw Cen MT</vt:lpstr>
      <vt:lpstr>Контур</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 Windows</dc:creator>
  <cp:lastModifiedBy>Пользователь Windows</cp:lastModifiedBy>
  <cp:revision>30</cp:revision>
  <dcterms:created xsi:type="dcterms:W3CDTF">2020-06-01T09:10:56Z</dcterms:created>
  <dcterms:modified xsi:type="dcterms:W3CDTF">2020-06-09T18:55:19Z</dcterms:modified>
</cp:coreProperties>
</file>